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9" r:id="rId3"/>
    <p:sldId id="260" r:id="rId4"/>
    <p:sldId id="261" r:id="rId5"/>
    <p:sldId id="262" r:id="rId6"/>
    <p:sldId id="263" r:id="rId7"/>
    <p:sldId id="264" r:id="rId8"/>
    <p:sldId id="265" r:id="rId9"/>
    <p:sldId id="266" r:id="rId10"/>
    <p:sldId id="288" r:id="rId11"/>
    <p:sldId id="267" r:id="rId12"/>
    <p:sldId id="268" r:id="rId13"/>
    <p:sldId id="269" r:id="rId14"/>
    <p:sldId id="272" r:id="rId15"/>
    <p:sldId id="305" r:id="rId16"/>
    <p:sldId id="270" r:id="rId17"/>
    <p:sldId id="290" r:id="rId18"/>
    <p:sldId id="289" r:id="rId19"/>
    <p:sldId id="292" r:id="rId20"/>
    <p:sldId id="306" r:id="rId21"/>
    <p:sldId id="307" r:id="rId22"/>
    <p:sldId id="308" r:id="rId23"/>
    <p:sldId id="309" r:id="rId24"/>
    <p:sldId id="310" r:id="rId25"/>
    <p:sldId id="293" r:id="rId26"/>
    <p:sldId id="302" r:id="rId27"/>
    <p:sldId id="295" r:id="rId28"/>
    <p:sldId id="301" r:id="rId29"/>
    <p:sldId id="311" r:id="rId30"/>
    <p:sldId id="303"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Lst>
  <p:sldSz cx="12192000" cy="6858000"/>
  <p:notesSz cx="6797675" cy="9872663"/>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Keine Formatvorlage, kein Raster">
    <a:wholeTbl>
      <a:tcTxStyle>
        <a:fontRef idx="minor">
          <a:srgbClr val="000000"/>
        </a:fontRef>
        <a:schemeClr val="tx1"/>
      </a:tcTxStyle>
      <a:tcStyle>
        <a:tcBdr>
          <a:left>
            <a:ln w="12700">
              <a:noFill/>
            </a:ln>
          </a:left>
          <a:right>
            <a:ln w="12700">
              <a:noFill/>
            </a:ln>
          </a:right>
          <a:top>
            <a:ln w="12700">
              <a:noFill/>
            </a:ln>
          </a:top>
          <a:bottom>
            <a:ln w="12700">
              <a:noFill/>
            </a:ln>
          </a:bottom>
          <a:insideH>
            <a:ln w="12700">
              <a:noFill/>
            </a:ln>
          </a:insideH>
          <a:insideV>
            <a:ln w="12700">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5C22544A-7EE6-4342-B048-85BDC9FD1C3A}"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5" b="0" i="0" u="none" strike="noStrike" kern="1200" spc="0" baseline="0">
                <a:solidFill>
                  <a:schemeClr val="tx1">
                    <a:lumMod val="65000"/>
                    <a:lumOff val="35000"/>
                  </a:schemeClr>
                </a:solidFill>
                <a:latin typeface="+mn-lt"/>
                <a:ea typeface="+mn-ea"/>
                <a:cs typeface="+mn-cs"/>
              </a:defRPr>
            </a:pPr>
            <a:r>
              <a:rPr lang="de-DE" dirty="0"/>
              <a:t>Anfragen der</a:t>
            </a:r>
            <a:r>
              <a:rPr lang="de-DE" baseline="0" dirty="0"/>
              <a:t> Betreuungsrichter an das Zentrale Vorsorgeregister</a:t>
            </a:r>
            <a:endParaRPr lang="de-DE" dirty="0"/>
          </a:p>
        </c:rich>
      </c:tx>
      <c:overlay val="0"/>
      <c:spPr>
        <a:noFill/>
        <a:ln w="25309">
          <a:noFill/>
        </a:ln>
      </c:spPr>
    </c:title>
    <c:autoTitleDeleted val="0"/>
    <c:plotArea>
      <c:layout/>
      <c:barChart>
        <c:barDir val="col"/>
        <c:grouping val="clustered"/>
        <c:varyColors val="0"/>
        <c:ser>
          <c:idx val="0"/>
          <c:order val="0"/>
          <c:tx>
            <c:strRef>
              <c:f>Tabelle1!$B$1</c:f>
              <c:strCache>
                <c:ptCount val="1"/>
                <c:pt idx="0">
                  <c:v>Abfragen</c:v>
                </c:pt>
              </c:strCache>
            </c:strRef>
          </c:tx>
          <c:spPr>
            <a:solidFill>
              <a:srgbClr val="5B9BD5"/>
            </a:solidFill>
            <a:ln w="25309">
              <a:noFill/>
            </a:ln>
          </c:spPr>
          <c:invertIfNegative val="0"/>
          <c:dLbls>
            <c:spPr>
              <a:noFill/>
              <a:ln w="25309">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Tabelle1!$A$2:$A$9</c:f>
              <c:numCache>
                <c:formatCode>General</c:formatCode>
                <c:ptCount val="8"/>
                <c:pt idx="1">
                  <c:v>2018</c:v>
                </c:pt>
                <c:pt idx="2">
                  <c:v>2019</c:v>
                </c:pt>
                <c:pt idx="3">
                  <c:v>2020</c:v>
                </c:pt>
                <c:pt idx="4">
                  <c:v>2021</c:v>
                </c:pt>
                <c:pt idx="5">
                  <c:v>2022</c:v>
                </c:pt>
                <c:pt idx="6">
                  <c:v>2023</c:v>
                </c:pt>
              </c:numCache>
            </c:numRef>
          </c:cat>
          <c:val>
            <c:numRef>
              <c:f>Tabelle1!$B$2:$B$9</c:f>
              <c:numCache>
                <c:formatCode>General</c:formatCode>
                <c:ptCount val="8"/>
                <c:pt idx="1">
                  <c:v>256565</c:v>
                </c:pt>
                <c:pt idx="2">
                  <c:v>239394</c:v>
                </c:pt>
                <c:pt idx="3">
                  <c:v>205049</c:v>
                </c:pt>
                <c:pt idx="4">
                  <c:v>205717</c:v>
                </c:pt>
                <c:pt idx="5">
                  <c:v>197960</c:v>
                </c:pt>
                <c:pt idx="6">
                  <c:v>185004</c:v>
                </c:pt>
              </c:numCache>
            </c:numRef>
          </c:val>
          <c:extLst>
            <c:ext xmlns:c16="http://schemas.microsoft.com/office/drawing/2014/chart" uri="{C3380CC4-5D6E-409C-BE32-E72D297353CC}">
              <c16:uniqueId val="{00000000-C975-4AA3-B972-C942DD90482C}"/>
            </c:ext>
          </c:extLst>
        </c:ser>
        <c:ser>
          <c:idx val="1"/>
          <c:order val="1"/>
          <c:tx>
            <c:strRef>
              <c:f>Tabelle1!$C$1</c:f>
              <c:strCache>
                <c:ptCount val="1"/>
                <c:pt idx="0">
                  <c:v>Eintragungen</c:v>
                </c:pt>
              </c:strCache>
            </c:strRef>
          </c:tx>
          <c:spPr>
            <a:solidFill>
              <a:srgbClr val="ED7D31"/>
            </a:solidFill>
            <a:ln w="25309">
              <a:noFill/>
            </a:ln>
          </c:spPr>
          <c:invertIfNegative val="0"/>
          <c:dLbls>
            <c:spPr>
              <a:noFill/>
              <a:ln w="25309">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tx1">
                        <a:lumMod val="75000"/>
                        <a:lumOff val="25000"/>
                      </a:schemeClr>
                    </a:solidFill>
                    <a:latin typeface="+mn-lt"/>
                    <a:ea typeface="+mn-ea"/>
                    <a:cs typeface="+mn-cs"/>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Tabelle1!$A$2:$A$9</c:f>
              <c:numCache>
                <c:formatCode>General</c:formatCode>
                <c:ptCount val="8"/>
                <c:pt idx="1">
                  <c:v>2018</c:v>
                </c:pt>
                <c:pt idx="2">
                  <c:v>2019</c:v>
                </c:pt>
                <c:pt idx="3">
                  <c:v>2020</c:v>
                </c:pt>
                <c:pt idx="4">
                  <c:v>2021</c:v>
                </c:pt>
                <c:pt idx="5">
                  <c:v>2022</c:v>
                </c:pt>
                <c:pt idx="6">
                  <c:v>2023</c:v>
                </c:pt>
              </c:numCache>
            </c:numRef>
          </c:cat>
          <c:val>
            <c:numRef>
              <c:f>Tabelle1!$C$2:$C$9</c:f>
              <c:numCache>
                <c:formatCode>General</c:formatCode>
                <c:ptCount val="8"/>
                <c:pt idx="1">
                  <c:v>24266</c:v>
                </c:pt>
                <c:pt idx="2">
                  <c:v>24121</c:v>
                </c:pt>
                <c:pt idx="3">
                  <c:v>19795</c:v>
                </c:pt>
                <c:pt idx="4">
                  <c:v>20059</c:v>
                </c:pt>
                <c:pt idx="5">
                  <c:v>21394</c:v>
                </c:pt>
                <c:pt idx="6">
                  <c:v>8762</c:v>
                </c:pt>
              </c:numCache>
            </c:numRef>
          </c:val>
          <c:extLst>
            <c:ext xmlns:c16="http://schemas.microsoft.com/office/drawing/2014/chart" uri="{C3380CC4-5D6E-409C-BE32-E72D297353CC}">
              <c16:uniqueId val="{00000001-C975-4AA3-B972-C942DD90482C}"/>
            </c:ext>
          </c:extLst>
        </c:ser>
        <c:dLbls>
          <c:showLegendKey val="0"/>
          <c:showVal val="0"/>
          <c:showCatName val="0"/>
          <c:showSerName val="0"/>
          <c:showPercent val="0"/>
          <c:showBubbleSize val="0"/>
        </c:dLbls>
        <c:gapWidth val="219"/>
        <c:overlap val="-27"/>
        <c:axId val="1645971504"/>
        <c:axId val="1645983472"/>
      </c:barChart>
      <c:catAx>
        <c:axId val="1645971504"/>
        <c:scaling>
          <c:orientation val="minMax"/>
        </c:scaling>
        <c:delete val="1"/>
        <c:axPos val="b"/>
        <c:numFmt formatCode="General" sourceLinked="1"/>
        <c:majorTickMark val="none"/>
        <c:minorTickMark val="none"/>
        <c:tickLblPos val="nextTo"/>
        <c:crossAx val="1645983472"/>
        <c:crosses val="autoZero"/>
        <c:auto val="1"/>
        <c:lblAlgn val="ctr"/>
        <c:lblOffset val="100"/>
        <c:noMultiLvlLbl val="0"/>
      </c:catAx>
      <c:valAx>
        <c:axId val="1645983472"/>
        <c:scaling>
          <c:orientation val="minMax"/>
        </c:scaling>
        <c:delete val="0"/>
        <c:axPos val="l"/>
        <c:majorGridlines>
          <c:spPr>
            <a:ln w="9491" cap="flat" cmpd="sng" algn="ctr">
              <a:solidFill>
                <a:schemeClr val="tx1">
                  <a:lumMod val="15000"/>
                  <a:lumOff val="85000"/>
                </a:schemeClr>
              </a:solidFill>
              <a:round/>
            </a:ln>
            <a:effectLst/>
          </c:spPr>
        </c:majorGridlines>
        <c:numFmt formatCode="General" sourceLinked="1"/>
        <c:majorTickMark val="none"/>
        <c:minorTickMark val="none"/>
        <c:tickLblPos val="nextTo"/>
        <c:spPr>
          <a:ln w="6327">
            <a:noFill/>
          </a:ln>
        </c:spPr>
        <c:txPr>
          <a:bodyPr rot="-6000000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de-DE"/>
          </a:p>
        </c:txPr>
        <c:crossAx val="1645971504"/>
        <c:crosses val="autoZero"/>
        <c:crossBetween val="between"/>
      </c:valAx>
      <c:spPr>
        <a:noFill/>
        <a:ln w="25309">
          <a:noFill/>
        </a:ln>
      </c:spPr>
    </c:plotArea>
    <c:legend>
      <c:legendPos val="b"/>
      <c:layout>
        <c:manualLayout>
          <c:xMode val="edge"/>
          <c:yMode val="edge"/>
          <c:x val="0.40309380696346403"/>
          <c:y val="0.93841782552528596"/>
          <c:w val="0.39126360818882205"/>
          <c:h val="6.1582174474714084E-2"/>
        </c:manualLayout>
      </c:layout>
      <c:overlay val="0"/>
      <c:spPr>
        <a:noFill/>
        <a:ln w="25309">
          <a:noFill/>
        </a:ln>
      </c:spPr>
      <c:txPr>
        <a:bodyPr rot="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c:spPr>
  <c:txPr>
    <a:bodyPr/>
    <a:lstStyle/>
    <a:p>
      <a:pPr>
        <a:defRPr/>
      </a:pPr>
      <a:endParaRPr lang="de-DE"/>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20.jpg"/></Relationships>
</file>

<file path=ppt/diagrams/_rels/data2.xml.rels><?xml version="1.0" encoding="UTF-8" standalone="yes"?>
<Relationships xmlns="http://schemas.openxmlformats.org/package/2006/relationships"><Relationship Id="rId1" Type="http://schemas.openxmlformats.org/officeDocument/2006/relationships/image" Target="../media/image21.png"/></Relationships>
</file>

<file path=ppt/diagrams/_rels/data3.xml.rels><?xml version="1.0" encoding="UTF-8" standalone="yes"?>
<Relationships xmlns="http://schemas.openxmlformats.org/package/2006/relationships"><Relationship Id="rId1" Type="http://schemas.openxmlformats.org/officeDocument/2006/relationships/image" Target="../media/image22.png"/></Relationships>
</file>

<file path=ppt/diagrams/_rels/data4.xml.rels><?xml version="1.0" encoding="UTF-8" standalone="yes"?>
<Relationships xmlns="http://schemas.openxmlformats.org/package/2006/relationships"><Relationship Id="rId1" Type="http://schemas.openxmlformats.org/officeDocument/2006/relationships/image" Target="../media/image23.png"/></Relationships>
</file>

<file path=ppt/diagrams/_rels/data5.xml.rels><?xml version="1.0" encoding="UTF-8" standalone="yes"?>
<Relationships xmlns="http://schemas.openxmlformats.org/package/2006/relationships"><Relationship Id="rId1" Type="http://schemas.openxmlformats.org/officeDocument/2006/relationships/image" Target="../media/image24.png"/></Relationships>
</file>

<file path=ppt/diagrams/_rels/data6.xml.rels><?xml version="1.0" encoding="UTF-8" standalone="yes"?>
<Relationships xmlns="http://schemas.openxmlformats.org/package/2006/relationships"><Relationship Id="rId1"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94977-A575-4DCB-9A6E-39CFF52CFAD1}"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B08B6E3A-FBA4-4087-B9EE-C04D85CB09E1}">
      <dgm:prSet phldrT="[Text]" custT="1"/>
      <dgm:spPr bwMode="auto"/>
      <dgm:t>
        <a:bodyPr anchor="ctr"/>
        <a:lstStyle/>
        <a:p>
          <a:pPr>
            <a:defRPr/>
          </a:pPr>
          <a:r>
            <a:rPr lang="de-DE" sz="1800">
              <a:solidFill>
                <a:schemeClr val="bg2">
                  <a:lumMod val="50000"/>
                </a:schemeClr>
              </a:solidFill>
              <a:latin typeface="Corbel"/>
            </a:rPr>
            <a:t>Medizinische Versorgung</a:t>
          </a:r>
          <a:endParaRPr/>
        </a:p>
      </dgm:t>
    </dgm:pt>
    <dgm:pt modelId="{2769AB0E-81EA-4CF5-AEB8-A301FE6D0EEF}" type="parTrans" cxnId="{25DCE8F8-C438-412A-BB56-4A85B1C87BA0}">
      <dgm:prSet/>
      <dgm:spPr bwMode="auto"/>
      <dgm:t>
        <a:bodyPr/>
        <a:lstStyle/>
        <a:p>
          <a:pPr>
            <a:defRPr/>
          </a:pPr>
          <a:endParaRPr lang="de-DE"/>
        </a:p>
      </dgm:t>
    </dgm:pt>
    <dgm:pt modelId="{9220120F-CEA5-43EB-AB2B-A746A829C80E}" type="sibTrans" cxnId="{25DCE8F8-C438-412A-BB56-4A85B1C87BA0}">
      <dgm:prSet/>
      <dgm:spPr bwMode="auto">
        <a:blipFill>
          <a:blip xmlns:r="http://schemas.openxmlformats.org/officeDocument/2006/relationships" r:embed="rId1"/>
          <a:stretch/>
        </a:blipFill>
      </dgm:spPr>
      <dgm:t>
        <a:bodyPr/>
        <a:lstStyle/>
        <a:p>
          <a:pPr>
            <a:defRPr/>
          </a:pPr>
          <a:endParaRPr lang="de-DE"/>
        </a:p>
      </dgm:t>
    </dgm:pt>
    <dgm:pt modelId="{DEFBCC61-23ED-4E1C-AB3A-FA7E991FD15C}" type="pres">
      <dgm:prSet presAssocID="{DC994977-A575-4DCB-9A6E-39CFF52CFAD1}" presName="Name0" presStyleCnt="0">
        <dgm:presLayoutVars>
          <dgm:chMax val="7"/>
          <dgm:chPref val="7"/>
          <dgm:dir/>
        </dgm:presLayoutVars>
      </dgm:prSet>
      <dgm:spPr bwMode="auto"/>
    </dgm:pt>
    <dgm:pt modelId="{536CFEE9-8BAC-4FEE-A468-721592AB67B3}" type="pres">
      <dgm:prSet presAssocID="{DC994977-A575-4DCB-9A6E-39CFF52CFAD1}" presName="Name1" presStyleCnt="0"/>
      <dgm:spPr bwMode="auto"/>
    </dgm:pt>
    <dgm:pt modelId="{58702C81-5E5E-4645-9233-523882F49223}" type="pres">
      <dgm:prSet presAssocID="{9220120F-CEA5-43EB-AB2B-A746A829C80E}" presName="picture_1" presStyleCnt="0"/>
      <dgm:spPr bwMode="auto"/>
    </dgm:pt>
    <dgm:pt modelId="{35AFCB88-63AB-45CA-9495-7CDB8DF57F8C}" type="pres">
      <dgm:prSet presAssocID="{9220120F-CEA5-43EB-AB2B-A746A829C80E}" presName="pictureRepeatNode" presStyleLbl="alignImgPlace1" presStyleIdx="0" presStyleCnt="1" custLinFactNeighborX="-77531"/>
      <dgm:spPr bwMode="auto"/>
    </dgm:pt>
    <dgm:pt modelId="{E9220B1B-84AF-4267-B249-E49052235613}" type="pres">
      <dgm:prSet presAssocID="{B08B6E3A-FBA4-4087-B9EE-C04D85CB09E1}" presName="text_1" presStyleLbl="node1" presStyleIdx="0" presStyleCnt="0" custScaleX="141953" custLinFactNeighborX="79657" custLinFactNeighborY="-45153">
        <dgm:presLayoutVars>
          <dgm:bulletEnabled val="1"/>
        </dgm:presLayoutVars>
      </dgm:prSet>
      <dgm:spPr bwMode="auto"/>
    </dgm:pt>
  </dgm:ptLst>
  <dgm:cxnLst>
    <dgm:cxn modelId="{FDCACF0A-FF4E-44E8-A59C-7EB406BD784D}" type="presOf" srcId="{9220120F-CEA5-43EB-AB2B-A746A829C80E}" destId="{35AFCB88-63AB-45CA-9495-7CDB8DF57F8C}" srcOrd="0" destOrd="0" presId="urn:microsoft.com/office/officeart/2008/layout/CircularPictureCallout"/>
    <dgm:cxn modelId="{FFD52959-81AC-4F5C-8534-F83F87D713F1}" type="presOf" srcId="{B08B6E3A-FBA4-4087-B9EE-C04D85CB09E1}" destId="{E9220B1B-84AF-4267-B249-E49052235613}" srcOrd="0" destOrd="0" presId="urn:microsoft.com/office/officeart/2008/layout/CircularPictureCallout"/>
    <dgm:cxn modelId="{EB5C68CE-6104-42B3-A593-31AFBFC84C0C}" type="presOf" srcId="{DC994977-A575-4DCB-9A6E-39CFF52CFAD1}" destId="{DEFBCC61-23ED-4E1C-AB3A-FA7E991FD15C}" srcOrd="0" destOrd="0" presId="urn:microsoft.com/office/officeart/2008/layout/CircularPictureCallout"/>
    <dgm:cxn modelId="{25DCE8F8-C438-412A-BB56-4A85B1C87BA0}" srcId="{DC994977-A575-4DCB-9A6E-39CFF52CFAD1}" destId="{B08B6E3A-FBA4-4087-B9EE-C04D85CB09E1}" srcOrd="0" destOrd="0" parTransId="{2769AB0E-81EA-4CF5-AEB8-A301FE6D0EEF}" sibTransId="{9220120F-CEA5-43EB-AB2B-A746A829C80E}"/>
    <dgm:cxn modelId="{5F79BF4F-F4F7-495F-B096-94595A12BAD3}" type="presParOf" srcId="{DEFBCC61-23ED-4E1C-AB3A-FA7E991FD15C}" destId="{536CFEE9-8BAC-4FEE-A468-721592AB67B3}" srcOrd="0" destOrd="0" presId="urn:microsoft.com/office/officeart/2008/layout/CircularPictureCallout"/>
    <dgm:cxn modelId="{6B98C03F-628A-40D2-91CC-AF85FD580B81}" type="presParOf" srcId="{536CFEE9-8BAC-4FEE-A468-721592AB67B3}" destId="{58702C81-5E5E-4645-9233-523882F49223}" srcOrd="0" destOrd="0" presId="urn:microsoft.com/office/officeart/2008/layout/CircularPictureCallout"/>
    <dgm:cxn modelId="{8AD47DF4-E5BA-4817-B00C-3A84BC828E6E}" type="presParOf" srcId="{58702C81-5E5E-4645-9233-523882F49223}" destId="{35AFCB88-63AB-45CA-9495-7CDB8DF57F8C}" srcOrd="0" destOrd="0" presId="urn:microsoft.com/office/officeart/2008/layout/CircularPictureCallout"/>
    <dgm:cxn modelId="{D2D7744F-BF4C-4020-81F5-1685B5A60A6A}" type="presParOf" srcId="{536CFEE9-8BAC-4FEE-A468-721592AB67B3}" destId="{E9220B1B-84AF-4267-B249-E49052235613}"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FDC16-A270-4DD6-A15A-44ECB6A1A0E7}"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166D6459-BDA1-47AC-AD5B-25C936F34829}">
      <dgm:prSet phldrT="[Text]" custT="1"/>
      <dgm:spPr bwMode="auto"/>
      <dgm:t>
        <a:bodyPr/>
        <a:lstStyle/>
        <a:p>
          <a:pPr>
            <a:defRPr/>
          </a:pPr>
          <a:r>
            <a:rPr lang="de-DE" sz="1800">
              <a:solidFill>
                <a:schemeClr val="bg2">
                  <a:lumMod val="50000"/>
                </a:schemeClr>
              </a:solidFill>
              <a:latin typeface="Corbel"/>
            </a:rPr>
            <a:t>Aufenthalt und Unterbringung</a:t>
          </a:r>
          <a:endParaRPr/>
        </a:p>
      </dgm:t>
    </dgm:pt>
    <dgm:pt modelId="{8880CDAA-BEF5-4B7C-B35C-FEED8498B0CE}" type="parTrans" cxnId="{99112D6B-6846-40CA-861B-2CBA3A8C56D8}">
      <dgm:prSet/>
      <dgm:spPr bwMode="auto"/>
      <dgm:t>
        <a:bodyPr/>
        <a:lstStyle/>
        <a:p>
          <a:pPr>
            <a:defRPr/>
          </a:pPr>
          <a:endParaRPr lang="de-DE"/>
        </a:p>
      </dgm:t>
    </dgm:pt>
    <dgm:pt modelId="{47BD9071-1C58-4A93-98C5-47A22747D1E6}" type="sibTrans" cxnId="{99112D6B-6846-40CA-861B-2CBA3A8C56D8}">
      <dgm:prSet/>
      <dgm:spPr bwMode="auto">
        <a:blipFill>
          <a:blip xmlns:r="http://schemas.openxmlformats.org/officeDocument/2006/relationships" r:embed="rId1"/>
          <a:srcRect l="3703" r="3703"/>
          <a:stretch/>
        </a:blipFill>
      </dgm:spPr>
      <dgm:t>
        <a:bodyPr/>
        <a:lstStyle/>
        <a:p>
          <a:pPr>
            <a:defRPr/>
          </a:pPr>
          <a:endParaRPr lang="de-DE"/>
        </a:p>
      </dgm:t>
    </dgm:pt>
    <dgm:pt modelId="{13C8D7C3-0329-4F69-AF08-1B9E0002C721}" type="pres">
      <dgm:prSet presAssocID="{ABCFDC16-A270-4DD6-A15A-44ECB6A1A0E7}" presName="Name0" presStyleCnt="0">
        <dgm:presLayoutVars>
          <dgm:chMax val="7"/>
          <dgm:chPref val="7"/>
          <dgm:dir/>
        </dgm:presLayoutVars>
      </dgm:prSet>
      <dgm:spPr bwMode="auto"/>
    </dgm:pt>
    <dgm:pt modelId="{046A2AA6-CCCE-48BF-9B7F-AA9BC47C1344}" type="pres">
      <dgm:prSet presAssocID="{ABCFDC16-A270-4DD6-A15A-44ECB6A1A0E7}" presName="Name1" presStyleCnt="0"/>
      <dgm:spPr bwMode="auto"/>
    </dgm:pt>
    <dgm:pt modelId="{3D8DF761-2869-454D-95A7-769D4F74FA93}" type="pres">
      <dgm:prSet presAssocID="{47BD9071-1C58-4A93-98C5-47A22747D1E6}" presName="picture_1" presStyleCnt="0"/>
      <dgm:spPr bwMode="auto"/>
    </dgm:pt>
    <dgm:pt modelId="{977BC38D-96D9-4EBB-B161-EED7AFACC8B2}" type="pres">
      <dgm:prSet presAssocID="{47BD9071-1C58-4A93-98C5-47A22747D1E6}" presName="pictureRepeatNode" presStyleLbl="alignImgPlace1" presStyleIdx="0" presStyleCnt="1" custScaleX="93293" custLinFactX="-16018" custLinFactNeighborX="-100000"/>
      <dgm:spPr bwMode="auto"/>
    </dgm:pt>
    <dgm:pt modelId="{773E9294-9689-4017-96AD-3090BCDEE086}" type="pres">
      <dgm:prSet presAssocID="{166D6459-BDA1-47AC-AD5B-25C936F34829}" presName="text_1" presStyleLbl="node1" presStyleIdx="0" presStyleCnt="0" custScaleX="177458" custLinFactNeighborX="48582" custLinFactNeighborY="-50200">
        <dgm:presLayoutVars>
          <dgm:bulletEnabled val="1"/>
        </dgm:presLayoutVars>
      </dgm:prSet>
      <dgm:spPr bwMode="auto"/>
    </dgm:pt>
  </dgm:ptLst>
  <dgm:cxnLst>
    <dgm:cxn modelId="{82901814-786C-46EA-BE14-E3A03A09BC82}" type="presOf" srcId="{166D6459-BDA1-47AC-AD5B-25C936F34829}" destId="{773E9294-9689-4017-96AD-3090BCDEE086}" srcOrd="0" destOrd="0" presId="urn:microsoft.com/office/officeart/2008/layout/CircularPictureCallout"/>
    <dgm:cxn modelId="{1D22B121-E9DA-4997-AE51-392A2FBD9CB5}" type="presOf" srcId="{ABCFDC16-A270-4DD6-A15A-44ECB6A1A0E7}" destId="{13C8D7C3-0329-4F69-AF08-1B9E0002C721}" srcOrd="0" destOrd="0" presId="urn:microsoft.com/office/officeart/2008/layout/CircularPictureCallout"/>
    <dgm:cxn modelId="{1E83FE43-CEFA-4420-A077-C3AD9E2AEC87}" type="presOf" srcId="{47BD9071-1C58-4A93-98C5-47A22747D1E6}" destId="{977BC38D-96D9-4EBB-B161-EED7AFACC8B2}" srcOrd="0" destOrd="0" presId="urn:microsoft.com/office/officeart/2008/layout/CircularPictureCallout"/>
    <dgm:cxn modelId="{99112D6B-6846-40CA-861B-2CBA3A8C56D8}" srcId="{ABCFDC16-A270-4DD6-A15A-44ECB6A1A0E7}" destId="{166D6459-BDA1-47AC-AD5B-25C936F34829}" srcOrd="0" destOrd="0" parTransId="{8880CDAA-BEF5-4B7C-B35C-FEED8498B0CE}" sibTransId="{47BD9071-1C58-4A93-98C5-47A22747D1E6}"/>
    <dgm:cxn modelId="{2239FE23-AF51-45DF-B53A-D0D2992828DD}" type="presParOf" srcId="{13C8D7C3-0329-4F69-AF08-1B9E0002C721}" destId="{046A2AA6-CCCE-48BF-9B7F-AA9BC47C1344}" srcOrd="0" destOrd="0" presId="urn:microsoft.com/office/officeart/2008/layout/CircularPictureCallout"/>
    <dgm:cxn modelId="{D5DDD0C7-0300-45FB-9E6D-B809D53ABAC3}" type="presParOf" srcId="{046A2AA6-CCCE-48BF-9B7F-AA9BC47C1344}" destId="{3D8DF761-2869-454D-95A7-769D4F74FA93}" srcOrd="0" destOrd="0" presId="urn:microsoft.com/office/officeart/2008/layout/CircularPictureCallout"/>
    <dgm:cxn modelId="{C33E73E9-FE49-49D9-ABE5-7CF0EAD51A60}" type="presParOf" srcId="{3D8DF761-2869-454D-95A7-769D4F74FA93}" destId="{977BC38D-96D9-4EBB-B161-EED7AFACC8B2}" srcOrd="0" destOrd="0" presId="urn:microsoft.com/office/officeart/2008/layout/CircularPictureCallout"/>
    <dgm:cxn modelId="{B1AEB79B-EAF4-44C7-AE6D-E9E659B0D209}" type="presParOf" srcId="{046A2AA6-CCCE-48BF-9B7F-AA9BC47C1344}" destId="{773E9294-9689-4017-96AD-3090BCDEE086}" srcOrd="1" destOrd="0" presId="urn:microsoft.com/office/officeart/2008/layout/CircularPictureCallou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CFDC16-A270-4DD6-A15A-44ECB6A1A0E7}"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166D6459-BDA1-47AC-AD5B-25C936F34829}">
      <dgm:prSet phldrT="[Text]" custT="1"/>
      <dgm:spPr bwMode="auto"/>
      <dgm:t>
        <a:bodyPr/>
        <a:lstStyle/>
        <a:p>
          <a:pPr>
            <a:defRPr/>
          </a:pPr>
          <a:r>
            <a:rPr lang="de-DE" sz="1800">
              <a:solidFill>
                <a:schemeClr val="bg2">
                  <a:lumMod val="50000"/>
                </a:schemeClr>
              </a:solidFill>
              <a:latin typeface="Corbel"/>
            </a:rPr>
            <a:t>Vermögen und Finanzen</a:t>
          </a:r>
          <a:endParaRPr/>
        </a:p>
      </dgm:t>
    </dgm:pt>
    <dgm:pt modelId="{8880CDAA-BEF5-4B7C-B35C-FEED8498B0CE}" type="parTrans" cxnId="{99112D6B-6846-40CA-861B-2CBA3A8C56D8}">
      <dgm:prSet/>
      <dgm:spPr bwMode="auto"/>
      <dgm:t>
        <a:bodyPr/>
        <a:lstStyle/>
        <a:p>
          <a:pPr>
            <a:defRPr/>
          </a:pPr>
          <a:endParaRPr lang="de-DE"/>
        </a:p>
      </dgm:t>
    </dgm:pt>
    <dgm:pt modelId="{47BD9071-1C58-4A93-98C5-47A22747D1E6}" type="sibTrans" cxnId="{99112D6B-6846-40CA-861B-2CBA3A8C56D8}">
      <dgm:prSet/>
      <dgm:spPr bwMode="auto">
        <a:blipFill>
          <a:blip xmlns:r="http://schemas.openxmlformats.org/officeDocument/2006/relationships" r:embed="rId1"/>
          <a:stretch/>
        </a:blipFill>
      </dgm:spPr>
      <dgm:t>
        <a:bodyPr/>
        <a:lstStyle/>
        <a:p>
          <a:pPr>
            <a:defRPr/>
          </a:pPr>
          <a:endParaRPr lang="de-DE"/>
        </a:p>
      </dgm:t>
    </dgm:pt>
    <dgm:pt modelId="{13C8D7C3-0329-4F69-AF08-1B9E0002C721}" type="pres">
      <dgm:prSet presAssocID="{ABCFDC16-A270-4DD6-A15A-44ECB6A1A0E7}" presName="Name0" presStyleCnt="0">
        <dgm:presLayoutVars>
          <dgm:chMax val="7"/>
          <dgm:chPref val="7"/>
          <dgm:dir/>
        </dgm:presLayoutVars>
      </dgm:prSet>
      <dgm:spPr bwMode="auto"/>
    </dgm:pt>
    <dgm:pt modelId="{046A2AA6-CCCE-48BF-9B7F-AA9BC47C1344}" type="pres">
      <dgm:prSet presAssocID="{ABCFDC16-A270-4DD6-A15A-44ECB6A1A0E7}" presName="Name1" presStyleCnt="0"/>
      <dgm:spPr bwMode="auto"/>
    </dgm:pt>
    <dgm:pt modelId="{3D8DF761-2869-454D-95A7-769D4F74FA93}" type="pres">
      <dgm:prSet presAssocID="{47BD9071-1C58-4A93-98C5-47A22747D1E6}" presName="picture_1" presStyleCnt="0"/>
      <dgm:spPr bwMode="auto"/>
    </dgm:pt>
    <dgm:pt modelId="{977BC38D-96D9-4EBB-B161-EED7AFACC8B2}" type="pres">
      <dgm:prSet presAssocID="{47BD9071-1C58-4A93-98C5-47A22747D1E6}" presName="pictureRepeatNode" presStyleLbl="alignImgPlace1" presStyleIdx="0" presStyleCnt="1" custLinFactX="-16018" custLinFactNeighborX="-100000"/>
      <dgm:spPr bwMode="auto"/>
    </dgm:pt>
    <dgm:pt modelId="{773E9294-9689-4017-96AD-3090BCDEE086}" type="pres">
      <dgm:prSet presAssocID="{166D6459-BDA1-47AC-AD5B-25C936F34829}" presName="text_1" presStyleLbl="node1" presStyleIdx="0" presStyleCnt="0" custScaleX="177458" custLinFactNeighborX="53468" custLinFactNeighborY="-59394">
        <dgm:presLayoutVars>
          <dgm:bulletEnabled val="1"/>
        </dgm:presLayoutVars>
      </dgm:prSet>
      <dgm:spPr bwMode="auto"/>
    </dgm:pt>
  </dgm:ptLst>
  <dgm:cxnLst>
    <dgm:cxn modelId="{82901814-786C-46EA-BE14-E3A03A09BC82}" type="presOf" srcId="{166D6459-BDA1-47AC-AD5B-25C936F34829}" destId="{773E9294-9689-4017-96AD-3090BCDEE086}" srcOrd="0" destOrd="0" presId="urn:microsoft.com/office/officeart/2008/layout/CircularPictureCallout"/>
    <dgm:cxn modelId="{1D22B121-E9DA-4997-AE51-392A2FBD9CB5}" type="presOf" srcId="{ABCFDC16-A270-4DD6-A15A-44ECB6A1A0E7}" destId="{13C8D7C3-0329-4F69-AF08-1B9E0002C721}" srcOrd="0" destOrd="0" presId="urn:microsoft.com/office/officeart/2008/layout/CircularPictureCallout"/>
    <dgm:cxn modelId="{1E83FE43-CEFA-4420-A077-C3AD9E2AEC87}" type="presOf" srcId="{47BD9071-1C58-4A93-98C5-47A22747D1E6}" destId="{977BC38D-96D9-4EBB-B161-EED7AFACC8B2}" srcOrd="0" destOrd="0" presId="urn:microsoft.com/office/officeart/2008/layout/CircularPictureCallout"/>
    <dgm:cxn modelId="{99112D6B-6846-40CA-861B-2CBA3A8C56D8}" srcId="{ABCFDC16-A270-4DD6-A15A-44ECB6A1A0E7}" destId="{166D6459-BDA1-47AC-AD5B-25C936F34829}" srcOrd="0" destOrd="0" parTransId="{8880CDAA-BEF5-4B7C-B35C-FEED8498B0CE}" sibTransId="{47BD9071-1C58-4A93-98C5-47A22747D1E6}"/>
    <dgm:cxn modelId="{2239FE23-AF51-45DF-B53A-D0D2992828DD}" type="presParOf" srcId="{13C8D7C3-0329-4F69-AF08-1B9E0002C721}" destId="{046A2AA6-CCCE-48BF-9B7F-AA9BC47C1344}" srcOrd="0" destOrd="0" presId="urn:microsoft.com/office/officeart/2008/layout/CircularPictureCallout"/>
    <dgm:cxn modelId="{D5DDD0C7-0300-45FB-9E6D-B809D53ABAC3}" type="presParOf" srcId="{046A2AA6-CCCE-48BF-9B7F-AA9BC47C1344}" destId="{3D8DF761-2869-454D-95A7-769D4F74FA93}" srcOrd="0" destOrd="0" presId="urn:microsoft.com/office/officeart/2008/layout/CircularPictureCallout"/>
    <dgm:cxn modelId="{C33E73E9-FE49-49D9-ABE5-7CF0EAD51A60}" type="presParOf" srcId="{3D8DF761-2869-454D-95A7-769D4F74FA93}" destId="{977BC38D-96D9-4EBB-B161-EED7AFACC8B2}" srcOrd="0" destOrd="0" presId="urn:microsoft.com/office/officeart/2008/layout/CircularPictureCallout"/>
    <dgm:cxn modelId="{B1AEB79B-EAF4-44C7-AE6D-E9E659B0D209}" type="presParOf" srcId="{046A2AA6-CCCE-48BF-9B7F-AA9BC47C1344}" destId="{773E9294-9689-4017-96AD-3090BCDEE086}" srcOrd="1" destOrd="0" presId="urn:microsoft.com/office/officeart/2008/layout/CircularPictureCallou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CFDC16-A270-4DD6-A15A-44ECB6A1A0E7}"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166D6459-BDA1-47AC-AD5B-25C936F34829}">
      <dgm:prSet phldrT="[Text]" custT="1"/>
      <dgm:spPr bwMode="auto"/>
      <dgm:t>
        <a:bodyPr/>
        <a:lstStyle/>
        <a:p>
          <a:pPr>
            <a:defRPr/>
          </a:pPr>
          <a:r>
            <a:rPr lang="de-DE" sz="1800">
              <a:solidFill>
                <a:schemeClr val="bg2">
                  <a:lumMod val="50000"/>
                </a:schemeClr>
              </a:solidFill>
              <a:latin typeface="Corbel"/>
            </a:rPr>
            <a:t>Post und Internet</a:t>
          </a:r>
          <a:endParaRPr/>
        </a:p>
      </dgm:t>
    </dgm:pt>
    <dgm:pt modelId="{8880CDAA-BEF5-4B7C-B35C-FEED8498B0CE}" type="parTrans" cxnId="{99112D6B-6846-40CA-861B-2CBA3A8C56D8}">
      <dgm:prSet/>
      <dgm:spPr bwMode="auto"/>
      <dgm:t>
        <a:bodyPr/>
        <a:lstStyle/>
        <a:p>
          <a:pPr>
            <a:defRPr/>
          </a:pPr>
          <a:endParaRPr lang="de-DE"/>
        </a:p>
      </dgm:t>
    </dgm:pt>
    <dgm:pt modelId="{47BD9071-1C58-4A93-98C5-47A22747D1E6}" type="sibTrans" cxnId="{99112D6B-6846-40CA-861B-2CBA3A8C56D8}">
      <dgm:prSet/>
      <dgm:spPr bwMode="auto">
        <a:blipFill>
          <a:blip xmlns:r="http://schemas.openxmlformats.org/officeDocument/2006/relationships" r:embed="rId1"/>
          <a:stretch/>
        </a:blipFill>
      </dgm:spPr>
      <dgm:t>
        <a:bodyPr/>
        <a:lstStyle/>
        <a:p>
          <a:pPr>
            <a:defRPr/>
          </a:pPr>
          <a:endParaRPr lang="de-DE"/>
        </a:p>
      </dgm:t>
    </dgm:pt>
    <dgm:pt modelId="{13C8D7C3-0329-4F69-AF08-1B9E0002C721}" type="pres">
      <dgm:prSet presAssocID="{ABCFDC16-A270-4DD6-A15A-44ECB6A1A0E7}" presName="Name0" presStyleCnt="0">
        <dgm:presLayoutVars>
          <dgm:chMax val="7"/>
          <dgm:chPref val="7"/>
          <dgm:dir/>
        </dgm:presLayoutVars>
      </dgm:prSet>
      <dgm:spPr bwMode="auto"/>
    </dgm:pt>
    <dgm:pt modelId="{046A2AA6-CCCE-48BF-9B7F-AA9BC47C1344}" type="pres">
      <dgm:prSet presAssocID="{ABCFDC16-A270-4DD6-A15A-44ECB6A1A0E7}" presName="Name1" presStyleCnt="0"/>
      <dgm:spPr bwMode="auto"/>
    </dgm:pt>
    <dgm:pt modelId="{3D8DF761-2869-454D-95A7-769D4F74FA93}" type="pres">
      <dgm:prSet presAssocID="{47BD9071-1C58-4A93-98C5-47A22747D1E6}" presName="picture_1" presStyleCnt="0"/>
      <dgm:spPr bwMode="auto"/>
    </dgm:pt>
    <dgm:pt modelId="{977BC38D-96D9-4EBB-B161-EED7AFACC8B2}" type="pres">
      <dgm:prSet presAssocID="{47BD9071-1C58-4A93-98C5-47A22747D1E6}" presName="pictureRepeatNode" presStyleLbl="alignImgPlace1" presStyleIdx="0" presStyleCnt="1" custLinFactX="-16018" custLinFactNeighborX="-100000"/>
      <dgm:spPr bwMode="auto"/>
    </dgm:pt>
    <dgm:pt modelId="{773E9294-9689-4017-96AD-3090BCDEE086}" type="pres">
      <dgm:prSet presAssocID="{166D6459-BDA1-47AC-AD5B-25C936F34829}" presName="text_1" presStyleLbl="node1" presStyleIdx="0" presStyleCnt="0" custScaleX="255448" custLinFactNeighborX="48577" custLinFactNeighborY="-59394">
        <dgm:presLayoutVars>
          <dgm:bulletEnabled val="1"/>
        </dgm:presLayoutVars>
      </dgm:prSet>
      <dgm:spPr bwMode="auto"/>
    </dgm:pt>
  </dgm:ptLst>
  <dgm:cxnLst>
    <dgm:cxn modelId="{82901814-786C-46EA-BE14-E3A03A09BC82}" type="presOf" srcId="{166D6459-BDA1-47AC-AD5B-25C936F34829}" destId="{773E9294-9689-4017-96AD-3090BCDEE086}" srcOrd="0" destOrd="0" presId="urn:microsoft.com/office/officeart/2008/layout/CircularPictureCallout"/>
    <dgm:cxn modelId="{1D22B121-E9DA-4997-AE51-392A2FBD9CB5}" type="presOf" srcId="{ABCFDC16-A270-4DD6-A15A-44ECB6A1A0E7}" destId="{13C8D7C3-0329-4F69-AF08-1B9E0002C721}" srcOrd="0" destOrd="0" presId="urn:microsoft.com/office/officeart/2008/layout/CircularPictureCallout"/>
    <dgm:cxn modelId="{1E83FE43-CEFA-4420-A077-C3AD9E2AEC87}" type="presOf" srcId="{47BD9071-1C58-4A93-98C5-47A22747D1E6}" destId="{977BC38D-96D9-4EBB-B161-EED7AFACC8B2}" srcOrd="0" destOrd="0" presId="urn:microsoft.com/office/officeart/2008/layout/CircularPictureCallout"/>
    <dgm:cxn modelId="{99112D6B-6846-40CA-861B-2CBA3A8C56D8}" srcId="{ABCFDC16-A270-4DD6-A15A-44ECB6A1A0E7}" destId="{166D6459-BDA1-47AC-AD5B-25C936F34829}" srcOrd="0" destOrd="0" parTransId="{8880CDAA-BEF5-4B7C-B35C-FEED8498B0CE}" sibTransId="{47BD9071-1C58-4A93-98C5-47A22747D1E6}"/>
    <dgm:cxn modelId="{2239FE23-AF51-45DF-B53A-D0D2992828DD}" type="presParOf" srcId="{13C8D7C3-0329-4F69-AF08-1B9E0002C721}" destId="{046A2AA6-CCCE-48BF-9B7F-AA9BC47C1344}" srcOrd="0" destOrd="0" presId="urn:microsoft.com/office/officeart/2008/layout/CircularPictureCallout"/>
    <dgm:cxn modelId="{D5DDD0C7-0300-45FB-9E6D-B809D53ABAC3}" type="presParOf" srcId="{046A2AA6-CCCE-48BF-9B7F-AA9BC47C1344}" destId="{3D8DF761-2869-454D-95A7-769D4F74FA93}" srcOrd="0" destOrd="0" presId="urn:microsoft.com/office/officeart/2008/layout/CircularPictureCallout"/>
    <dgm:cxn modelId="{C33E73E9-FE49-49D9-ABE5-7CF0EAD51A60}" type="presParOf" srcId="{3D8DF761-2869-454D-95A7-769D4F74FA93}" destId="{977BC38D-96D9-4EBB-B161-EED7AFACC8B2}" srcOrd="0" destOrd="0" presId="urn:microsoft.com/office/officeart/2008/layout/CircularPictureCallout"/>
    <dgm:cxn modelId="{B1AEB79B-EAF4-44C7-AE6D-E9E659B0D209}" type="presParOf" srcId="{046A2AA6-CCCE-48BF-9B7F-AA9BC47C1344}" destId="{773E9294-9689-4017-96AD-3090BCDEE086}" srcOrd="1" destOrd="0" presId="urn:microsoft.com/office/officeart/2008/layout/CircularPictureCallou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CFDC16-A270-4DD6-A15A-44ECB6A1A0E7}"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166D6459-BDA1-47AC-AD5B-25C936F34829}">
      <dgm:prSet phldrT="[Text]" custT="1"/>
      <dgm:spPr bwMode="auto"/>
      <dgm:t>
        <a:bodyPr/>
        <a:lstStyle/>
        <a:p>
          <a:pPr>
            <a:defRPr/>
          </a:pPr>
          <a:r>
            <a:rPr lang="de-DE" sz="1800">
              <a:solidFill>
                <a:schemeClr val="bg2">
                  <a:lumMod val="50000"/>
                </a:schemeClr>
              </a:solidFill>
              <a:latin typeface="Corbel"/>
            </a:rPr>
            <a:t>Vertretung bei Behörden und vor Gericht</a:t>
          </a:r>
          <a:endParaRPr/>
        </a:p>
      </dgm:t>
    </dgm:pt>
    <dgm:pt modelId="{8880CDAA-BEF5-4B7C-B35C-FEED8498B0CE}" type="parTrans" cxnId="{99112D6B-6846-40CA-861B-2CBA3A8C56D8}">
      <dgm:prSet/>
      <dgm:spPr bwMode="auto"/>
      <dgm:t>
        <a:bodyPr/>
        <a:lstStyle/>
        <a:p>
          <a:pPr>
            <a:defRPr/>
          </a:pPr>
          <a:endParaRPr lang="de-DE"/>
        </a:p>
      </dgm:t>
    </dgm:pt>
    <dgm:pt modelId="{47BD9071-1C58-4A93-98C5-47A22747D1E6}" type="sibTrans" cxnId="{99112D6B-6846-40CA-861B-2CBA3A8C56D8}">
      <dgm:prSet/>
      <dgm:spPr bwMode="auto">
        <a:blipFill>
          <a:blip xmlns:r="http://schemas.openxmlformats.org/officeDocument/2006/relationships" r:embed="rId1"/>
          <a:stretch/>
        </a:blipFill>
      </dgm:spPr>
      <dgm:t>
        <a:bodyPr/>
        <a:lstStyle/>
        <a:p>
          <a:pPr>
            <a:defRPr/>
          </a:pPr>
          <a:endParaRPr lang="de-DE"/>
        </a:p>
      </dgm:t>
    </dgm:pt>
    <dgm:pt modelId="{13C8D7C3-0329-4F69-AF08-1B9E0002C721}" type="pres">
      <dgm:prSet presAssocID="{ABCFDC16-A270-4DD6-A15A-44ECB6A1A0E7}" presName="Name0" presStyleCnt="0">
        <dgm:presLayoutVars>
          <dgm:chMax val="7"/>
          <dgm:chPref val="7"/>
          <dgm:dir/>
        </dgm:presLayoutVars>
      </dgm:prSet>
      <dgm:spPr bwMode="auto"/>
    </dgm:pt>
    <dgm:pt modelId="{046A2AA6-CCCE-48BF-9B7F-AA9BC47C1344}" type="pres">
      <dgm:prSet presAssocID="{ABCFDC16-A270-4DD6-A15A-44ECB6A1A0E7}" presName="Name1" presStyleCnt="0"/>
      <dgm:spPr bwMode="auto"/>
    </dgm:pt>
    <dgm:pt modelId="{3D8DF761-2869-454D-95A7-769D4F74FA93}" type="pres">
      <dgm:prSet presAssocID="{47BD9071-1C58-4A93-98C5-47A22747D1E6}" presName="picture_1" presStyleCnt="0"/>
      <dgm:spPr bwMode="auto"/>
    </dgm:pt>
    <dgm:pt modelId="{977BC38D-96D9-4EBB-B161-EED7AFACC8B2}" type="pres">
      <dgm:prSet presAssocID="{47BD9071-1C58-4A93-98C5-47A22747D1E6}" presName="pictureRepeatNode" presStyleLbl="alignImgPlace1" presStyleIdx="0" presStyleCnt="1" custLinFactX="-16018" custLinFactNeighborX="-100000"/>
      <dgm:spPr bwMode="auto"/>
    </dgm:pt>
    <dgm:pt modelId="{773E9294-9689-4017-96AD-3090BCDEE086}" type="pres">
      <dgm:prSet presAssocID="{166D6459-BDA1-47AC-AD5B-25C936F34829}" presName="text_1" presStyleLbl="node1" presStyleIdx="0" presStyleCnt="0" custScaleX="255448" custScaleY="183054" custLinFactNeighborX="71945" custLinFactNeighborY="-59353">
        <dgm:presLayoutVars>
          <dgm:bulletEnabled val="1"/>
        </dgm:presLayoutVars>
      </dgm:prSet>
      <dgm:spPr bwMode="auto"/>
    </dgm:pt>
  </dgm:ptLst>
  <dgm:cxnLst>
    <dgm:cxn modelId="{82901814-786C-46EA-BE14-E3A03A09BC82}" type="presOf" srcId="{166D6459-BDA1-47AC-AD5B-25C936F34829}" destId="{773E9294-9689-4017-96AD-3090BCDEE086}" srcOrd="0" destOrd="0" presId="urn:microsoft.com/office/officeart/2008/layout/CircularPictureCallout"/>
    <dgm:cxn modelId="{1D22B121-E9DA-4997-AE51-392A2FBD9CB5}" type="presOf" srcId="{ABCFDC16-A270-4DD6-A15A-44ECB6A1A0E7}" destId="{13C8D7C3-0329-4F69-AF08-1B9E0002C721}" srcOrd="0" destOrd="0" presId="urn:microsoft.com/office/officeart/2008/layout/CircularPictureCallout"/>
    <dgm:cxn modelId="{1E83FE43-CEFA-4420-A077-C3AD9E2AEC87}" type="presOf" srcId="{47BD9071-1C58-4A93-98C5-47A22747D1E6}" destId="{977BC38D-96D9-4EBB-B161-EED7AFACC8B2}" srcOrd="0" destOrd="0" presId="urn:microsoft.com/office/officeart/2008/layout/CircularPictureCallout"/>
    <dgm:cxn modelId="{99112D6B-6846-40CA-861B-2CBA3A8C56D8}" srcId="{ABCFDC16-A270-4DD6-A15A-44ECB6A1A0E7}" destId="{166D6459-BDA1-47AC-AD5B-25C936F34829}" srcOrd="0" destOrd="0" parTransId="{8880CDAA-BEF5-4B7C-B35C-FEED8498B0CE}" sibTransId="{47BD9071-1C58-4A93-98C5-47A22747D1E6}"/>
    <dgm:cxn modelId="{2239FE23-AF51-45DF-B53A-D0D2992828DD}" type="presParOf" srcId="{13C8D7C3-0329-4F69-AF08-1B9E0002C721}" destId="{046A2AA6-CCCE-48BF-9B7F-AA9BC47C1344}" srcOrd="0" destOrd="0" presId="urn:microsoft.com/office/officeart/2008/layout/CircularPictureCallout"/>
    <dgm:cxn modelId="{D5DDD0C7-0300-45FB-9E6D-B809D53ABAC3}" type="presParOf" srcId="{046A2AA6-CCCE-48BF-9B7F-AA9BC47C1344}" destId="{3D8DF761-2869-454D-95A7-769D4F74FA93}" srcOrd="0" destOrd="0" presId="urn:microsoft.com/office/officeart/2008/layout/CircularPictureCallout"/>
    <dgm:cxn modelId="{C33E73E9-FE49-49D9-ABE5-7CF0EAD51A60}" type="presParOf" srcId="{3D8DF761-2869-454D-95A7-769D4F74FA93}" destId="{977BC38D-96D9-4EBB-B161-EED7AFACC8B2}" srcOrd="0" destOrd="0" presId="urn:microsoft.com/office/officeart/2008/layout/CircularPictureCallout"/>
    <dgm:cxn modelId="{B1AEB79B-EAF4-44C7-AE6D-E9E659B0D209}" type="presParOf" srcId="{046A2AA6-CCCE-48BF-9B7F-AA9BC47C1344}" destId="{773E9294-9689-4017-96AD-3090BCDEE086}" srcOrd="1" destOrd="0" presId="urn:microsoft.com/office/officeart/2008/layout/CircularPictureCallou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CFDC16-A270-4DD6-A15A-44ECB6A1A0E7}" type="doc">
      <dgm:prSet loTypeId="urn:microsoft.com/office/officeart/2008/layout/CircularPictureCallout" loCatId="picture" qsTypeId="urn:microsoft.com/office/officeart/2005/8/quickstyle/simple1" qsCatId="simple" csTypeId="urn:microsoft.com/office/officeart/2005/8/colors/accent1_2" csCatId="accent1" phldr="1"/>
      <dgm:spPr bwMode="auto"/>
    </dgm:pt>
    <dgm:pt modelId="{166D6459-BDA1-47AC-AD5B-25C936F34829}">
      <dgm:prSet phldrT="[Text]" custT="1"/>
      <dgm:spPr bwMode="auto"/>
      <dgm:t>
        <a:bodyPr/>
        <a:lstStyle/>
        <a:p>
          <a:pPr>
            <a:defRPr/>
          </a:pPr>
          <a:r>
            <a:rPr lang="de-DE" sz="1800">
              <a:solidFill>
                <a:schemeClr val="bg2">
                  <a:lumMod val="50000"/>
                </a:schemeClr>
              </a:solidFill>
              <a:latin typeface="Corbel"/>
            </a:rPr>
            <a:t>Vertretung bei Versicherungen und Banken</a:t>
          </a:r>
          <a:endParaRPr/>
        </a:p>
      </dgm:t>
    </dgm:pt>
    <dgm:pt modelId="{8880CDAA-BEF5-4B7C-B35C-FEED8498B0CE}" type="parTrans" cxnId="{99112D6B-6846-40CA-861B-2CBA3A8C56D8}">
      <dgm:prSet/>
      <dgm:spPr bwMode="auto"/>
      <dgm:t>
        <a:bodyPr/>
        <a:lstStyle/>
        <a:p>
          <a:pPr>
            <a:defRPr/>
          </a:pPr>
          <a:endParaRPr lang="de-DE"/>
        </a:p>
      </dgm:t>
    </dgm:pt>
    <dgm:pt modelId="{47BD9071-1C58-4A93-98C5-47A22747D1E6}" type="sibTrans" cxnId="{99112D6B-6846-40CA-861B-2CBA3A8C56D8}">
      <dgm:prSet/>
      <dgm:spPr bwMode="auto">
        <a:blipFill>
          <a:blip xmlns:r="http://schemas.openxmlformats.org/officeDocument/2006/relationships" r:embed="rId1"/>
          <a:stretch/>
        </a:blipFill>
      </dgm:spPr>
      <dgm:t>
        <a:bodyPr/>
        <a:lstStyle/>
        <a:p>
          <a:pPr>
            <a:defRPr/>
          </a:pPr>
          <a:endParaRPr lang="de-DE"/>
        </a:p>
      </dgm:t>
    </dgm:pt>
    <dgm:pt modelId="{13C8D7C3-0329-4F69-AF08-1B9E0002C721}" type="pres">
      <dgm:prSet presAssocID="{ABCFDC16-A270-4DD6-A15A-44ECB6A1A0E7}" presName="Name0" presStyleCnt="0">
        <dgm:presLayoutVars>
          <dgm:chMax val="7"/>
          <dgm:chPref val="7"/>
          <dgm:dir/>
        </dgm:presLayoutVars>
      </dgm:prSet>
      <dgm:spPr bwMode="auto"/>
    </dgm:pt>
    <dgm:pt modelId="{046A2AA6-CCCE-48BF-9B7F-AA9BC47C1344}" type="pres">
      <dgm:prSet presAssocID="{ABCFDC16-A270-4DD6-A15A-44ECB6A1A0E7}" presName="Name1" presStyleCnt="0"/>
      <dgm:spPr bwMode="auto"/>
    </dgm:pt>
    <dgm:pt modelId="{3D8DF761-2869-454D-95A7-769D4F74FA93}" type="pres">
      <dgm:prSet presAssocID="{47BD9071-1C58-4A93-98C5-47A22747D1E6}" presName="picture_1" presStyleCnt="0"/>
      <dgm:spPr bwMode="auto"/>
    </dgm:pt>
    <dgm:pt modelId="{977BC38D-96D9-4EBB-B161-EED7AFACC8B2}" type="pres">
      <dgm:prSet presAssocID="{47BD9071-1C58-4A93-98C5-47A22747D1E6}" presName="pictureRepeatNode" presStyleLbl="alignImgPlace1" presStyleIdx="0" presStyleCnt="1" custLinFactX="-16018" custLinFactNeighborX="-100000"/>
      <dgm:spPr bwMode="auto"/>
    </dgm:pt>
    <dgm:pt modelId="{773E9294-9689-4017-96AD-3090BCDEE086}" type="pres">
      <dgm:prSet presAssocID="{166D6459-BDA1-47AC-AD5B-25C936F34829}" presName="text_1" presStyleLbl="node1" presStyleIdx="0" presStyleCnt="0" custScaleX="255448" custScaleY="197937" custLinFactNeighborX="83623" custLinFactNeighborY="-50722">
        <dgm:presLayoutVars>
          <dgm:bulletEnabled val="1"/>
        </dgm:presLayoutVars>
      </dgm:prSet>
      <dgm:spPr bwMode="auto"/>
    </dgm:pt>
  </dgm:ptLst>
  <dgm:cxnLst>
    <dgm:cxn modelId="{82901814-786C-46EA-BE14-E3A03A09BC82}" type="presOf" srcId="{166D6459-BDA1-47AC-AD5B-25C936F34829}" destId="{773E9294-9689-4017-96AD-3090BCDEE086}" srcOrd="0" destOrd="0" presId="urn:microsoft.com/office/officeart/2008/layout/CircularPictureCallout"/>
    <dgm:cxn modelId="{1D22B121-E9DA-4997-AE51-392A2FBD9CB5}" type="presOf" srcId="{ABCFDC16-A270-4DD6-A15A-44ECB6A1A0E7}" destId="{13C8D7C3-0329-4F69-AF08-1B9E0002C721}" srcOrd="0" destOrd="0" presId="urn:microsoft.com/office/officeart/2008/layout/CircularPictureCallout"/>
    <dgm:cxn modelId="{1E83FE43-CEFA-4420-A077-C3AD9E2AEC87}" type="presOf" srcId="{47BD9071-1C58-4A93-98C5-47A22747D1E6}" destId="{977BC38D-96D9-4EBB-B161-EED7AFACC8B2}" srcOrd="0" destOrd="0" presId="urn:microsoft.com/office/officeart/2008/layout/CircularPictureCallout"/>
    <dgm:cxn modelId="{99112D6B-6846-40CA-861B-2CBA3A8C56D8}" srcId="{ABCFDC16-A270-4DD6-A15A-44ECB6A1A0E7}" destId="{166D6459-BDA1-47AC-AD5B-25C936F34829}" srcOrd="0" destOrd="0" parTransId="{8880CDAA-BEF5-4B7C-B35C-FEED8498B0CE}" sibTransId="{47BD9071-1C58-4A93-98C5-47A22747D1E6}"/>
    <dgm:cxn modelId="{2239FE23-AF51-45DF-B53A-D0D2992828DD}" type="presParOf" srcId="{13C8D7C3-0329-4F69-AF08-1B9E0002C721}" destId="{046A2AA6-CCCE-48BF-9B7F-AA9BC47C1344}" srcOrd="0" destOrd="0" presId="urn:microsoft.com/office/officeart/2008/layout/CircularPictureCallout"/>
    <dgm:cxn modelId="{D5DDD0C7-0300-45FB-9E6D-B809D53ABAC3}" type="presParOf" srcId="{046A2AA6-CCCE-48BF-9B7F-AA9BC47C1344}" destId="{3D8DF761-2869-454D-95A7-769D4F74FA93}" srcOrd="0" destOrd="0" presId="urn:microsoft.com/office/officeart/2008/layout/CircularPictureCallout"/>
    <dgm:cxn modelId="{C33E73E9-FE49-49D9-ABE5-7CF0EAD51A60}" type="presParOf" srcId="{3D8DF761-2869-454D-95A7-769D4F74FA93}" destId="{977BC38D-96D9-4EBB-B161-EED7AFACC8B2}" srcOrd="0" destOrd="0" presId="urn:microsoft.com/office/officeart/2008/layout/CircularPictureCallout"/>
    <dgm:cxn modelId="{B1AEB79B-EAF4-44C7-AE6D-E9E659B0D209}" type="presParOf" srcId="{046A2AA6-CCCE-48BF-9B7F-AA9BC47C1344}" destId="{773E9294-9689-4017-96AD-3090BCDEE086}" srcOrd="1" destOrd="0" presId="urn:microsoft.com/office/officeart/2008/layout/CircularPictureCallout"/>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FCB88-63AB-45CA-9495-7CDB8DF57F8C}">
      <dsp:nvSpPr>
        <dsp:cNvPr id="0" name=""/>
        <dsp:cNvSpPr/>
      </dsp:nvSpPr>
      <dsp:spPr bwMode="auto">
        <a:xfrm>
          <a:off x="0" y="0"/>
          <a:ext cx="1503620" cy="1503620"/>
        </a:xfrm>
        <a:prstGeom prst="ellipse">
          <a:avLst/>
        </a:prstGeom>
        <a:blipFill>
          <a:blip xmlns:r="http://schemas.openxmlformats.org/officeDocument/2006/relationships" r:embed="rId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20B1B-84AF-4267-B249-E49052235613}">
      <dsp:nvSpPr>
        <dsp:cNvPr id="0" name=""/>
        <dsp:cNvSpPr/>
      </dsp:nvSpPr>
      <dsp:spPr bwMode="auto">
        <a:xfrm>
          <a:off x="1738668" y="574375"/>
          <a:ext cx="1366038" cy="49619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Medizinische Versorgung</a:t>
          </a:r>
          <a:endParaRPr kern="1200"/>
        </a:p>
      </dsp:txBody>
      <dsp:txXfrm>
        <a:off x="1738668" y="574375"/>
        <a:ext cx="1366038" cy="496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C38D-96D9-4EBB-B161-EED7AFACC8B2}">
      <dsp:nvSpPr>
        <dsp:cNvPr id="0" name=""/>
        <dsp:cNvSpPr/>
      </dsp:nvSpPr>
      <dsp:spPr bwMode="auto">
        <a:xfrm>
          <a:off x="0" y="0"/>
          <a:ext cx="1183122" cy="1268179"/>
        </a:xfrm>
        <a:prstGeom prst="ellipse">
          <a:avLst/>
        </a:prstGeom>
        <a:blipFill>
          <a:blip xmlns:r="http://schemas.openxmlformats.org/officeDocument/2006/relationships" r:embed="rId1"/>
          <a:srcRect l="3703" r="370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E9294-9689-4017-96AD-3090BCDEE086}">
      <dsp:nvSpPr>
        <dsp:cNvPr id="0" name=""/>
        <dsp:cNvSpPr/>
      </dsp:nvSpPr>
      <dsp:spPr bwMode="auto">
        <a:xfrm>
          <a:off x="1570293" y="463316"/>
          <a:ext cx="1440310" cy="418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Aufenthalt und Unterbringung</a:t>
          </a:r>
          <a:endParaRPr kern="1200"/>
        </a:p>
      </dsp:txBody>
      <dsp:txXfrm>
        <a:off x="1570293" y="463316"/>
        <a:ext cx="1440310" cy="418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C38D-96D9-4EBB-B161-EED7AFACC8B2}">
      <dsp:nvSpPr>
        <dsp:cNvPr id="0" name=""/>
        <dsp:cNvSpPr/>
      </dsp:nvSpPr>
      <dsp:spPr bwMode="auto">
        <a:xfrm>
          <a:off x="0" y="0"/>
          <a:ext cx="1268179" cy="1268179"/>
        </a:xfrm>
        <a:prstGeom prst="ellipse">
          <a:avLst/>
        </a:prstGeom>
        <a:blipFill>
          <a:blip xmlns:r="http://schemas.openxmlformats.org/officeDocument/2006/relationships" r:embed="rId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E9294-9689-4017-96AD-3090BCDEE086}">
      <dsp:nvSpPr>
        <dsp:cNvPr id="0" name=""/>
        <dsp:cNvSpPr/>
      </dsp:nvSpPr>
      <dsp:spPr bwMode="auto">
        <a:xfrm>
          <a:off x="1547040" y="424839"/>
          <a:ext cx="1440310" cy="418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Vermögen und Finanzen</a:t>
          </a:r>
          <a:endParaRPr kern="1200"/>
        </a:p>
      </dsp:txBody>
      <dsp:txXfrm>
        <a:off x="1547040" y="424839"/>
        <a:ext cx="1440310" cy="418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C38D-96D9-4EBB-B161-EED7AFACC8B2}">
      <dsp:nvSpPr>
        <dsp:cNvPr id="0" name=""/>
        <dsp:cNvSpPr/>
      </dsp:nvSpPr>
      <dsp:spPr bwMode="auto">
        <a:xfrm>
          <a:off x="0" y="0"/>
          <a:ext cx="1268179" cy="1268179"/>
        </a:xfrm>
        <a:prstGeom prst="ellipse">
          <a:avLst/>
        </a:prstGeom>
        <a:blipFill>
          <a:blip xmlns:r="http://schemas.openxmlformats.org/officeDocument/2006/relationships" r:embed="rId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E9294-9689-4017-96AD-3090BCDEE086}">
      <dsp:nvSpPr>
        <dsp:cNvPr id="0" name=""/>
        <dsp:cNvSpPr/>
      </dsp:nvSpPr>
      <dsp:spPr bwMode="auto">
        <a:xfrm>
          <a:off x="1012750" y="424839"/>
          <a:ext cx="2073304" cy="4184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Post und Internet</a:t>
          </a:r>
          <a:endParaRPr kern="1200"/>
        </a:p>
      </dsp:txBody>
      <dsp:txXfrm>
        <a:off x="1012750" y="424839"/>
        <a:ext cx="2073304" cy="4184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C38D-96D9-4EBB-B161-EED7AFACC8B2}">
      <dsp:nvSpPr>
        <dsp:cNvPr id="0" name=""/>
        <dsp:cNvSpPr/>
      </dsp:nvSpPr>
      <dsp:spPr bwMode="auto">
        <a:xfrm>
          <a:off x="0" y="0"/>
          <a:ext cx="1268179" cy="1268179"/>
        </a:xfrm>
        <a:prstGeom prst="ellipse">
          <a:avLst/>
        </a:prstGeom>
        <a:blipFill>
          <a:blip xmlns:r="http://schemas.openxmlformats.org/officeDocument/2006/relationships" r:embed="rId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E9294-9689-4017-96AD-3090BCDEE086}">
      <dsp:nvSpPr>
        <dsp:cNvPr id="0" name=""/>
        <dsp:cNvSpPr/>
      </dsp:nvSpPr>
      <dsp:spPr bwMode="auto">
        <a:xfrm>
          <a:off x="1275954" y="251221"/>
          <a:ext cx="2073304" cy="76607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Vertretung bei Behörden und vor Gericht</a:t>
          </a:r>
          <a:endParaRPr kern="1200"/>
        </a:p>
      </dsp:txBody>
      <dsp:txXfrm>
        <a:off x="1275954" y="251221"/>
        <a:ext cx="2073304" cy="766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BC38D-96D9-4EBB-B161-EED7AFACC8B2}">
      <dsp:nvSpPr>
        <dsp:cNvPr id="0" name=""/>
        <dsp:cNvSpPr/>
      </dsp:nvSpPr>
      <dsp:spPr bwMode="auto">
        <a:xfrm>
          <a:off x="0" y="-14327"/>
          <a:ext cx="1268179" cy="1268179"/>
        </a:xfrm>
        <a:prstGeom prst="ellipse">
          <a:avLst/>
        </a:prstGeom>
        <a:blipFill>
          <a:blip xmlns:r="http://schemas.openxmlformats.org/officeDocument/2006/relationships" r:embed="rId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3E9294-9689-4017-96AD-3090BCDEE086}">
      <dsp:nvSpPr>
        <dsp:cNvPr id="0" name=""/>
        <dsp:cNvSpPr/>
      </dsp:nvSpPr>
      <dsp:spPr bwMode="auto">
        <a:xfrm>
          <a:off x="1370737" y="241871"/>
          <a:ext cx="2073304" cy="82836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800100">
            <a:lnSpc>
              <a:spcPct val="90000"/>
            </a:lnSpc>
            <a:spcBef>
              <a:spcPct val="0"/>
            </a:spcBef>
            <a:spcAft>
              <a:spcPct val="35000"/>
            </a:spcAft>
            <a:buNone/>
            <a:defRPr/>
          </a:pPr>
          <a:r>
            <a:rPr lang="de-DE" sz="1800" kern="1200">
              <a:solidFill>
                <a:schemeClr val="bg2">
                  <a:lumMod val="50000"/>
                </a:schemeClr>
              </a:solidFill>
              <a:latin typeface="Corbel"/>
            </a:rPr>
            <a:t>Vertretung bei Versicherungen und Banken</a:t>
          </a:r>
          <a:endParaRPr kern="1200"/>
        </a:p>
      </dsp:txBody>
      <dsp:txXfrm>
        <a:off x="1370737" y="241871"/>
        <a:ext cx="2073304" cy="828364"/>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0.4726</cdr:x>
      <cdr:y>0.78286</cdr:y>
    </cdr:from>
    <cdr:to>
      <cdr:x>0.64597</cdr:x>
      <cdr:y>1</cdr:y>
    </cdr:to>
    <cdr:sp macro="" textlink="">
      <cdr:nvSpPr>
        <cdr:cNvPr id="2" name="Textfeld 1"/>
        <cdr:cNvSpPr txBox="1"/>
      </cdr:nvSpPr>
      <cdr:spPr>
        <a:xfrm xmlns:a="http://schemas.openxmlformats.org/drawingml/2006/main">
          <a:off x="2492600" y="380604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de-DE"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45659" cy="49534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50443" y="0"/>
            <a:ext cx="2945659" cy="495348"/>
          </a:xfrm>
          <a:prstGeom prst="rect">
            <a:avLst/>
          </a:prstGeom>
        </p:spPr>
        <p:txBody>
          <a:bodyPr vert="horz" lIns="91440" tIns="45720" rIns="91440" bIns="45720" rtlCol="0"/>
          <a:lstStyle>
            <a:lvl1pPr algn="r">
              <a:defRPr sz="1200"/>
            </a:lvl1pPr>
          </a:lstStyle>
          <a:p>
            <a:pPr>
              <a:defRPr/>
            </a:pPr>
            <a:fld id="{288A3E84-508E-4CA0-A829-3374ED5EE8C4}" type="datetimeFigureOut">
              <a:rPr lang="de-DE"/>
              <a:t>09.04.2026</a:t>
            </a:fld>
            <a:endParaRPr lang="de-DE"/>
          </a:p>
        </p:txBody>
      </p:sp>
      <p:sp>
        <p:nvSpPr>
          <p:cNvPr id="4" name="Folienbildplatzhalter 3"/>
          <p:cNvSpPr>
            <a:spLocks noGrp="1" noRot="1" noChangeAspect="1"/>
          </p:cNvSpPr>
          <p:nvPr>
            <p:ph type="sldImg" idx="2"/>
          </p:nvPr>
        </p:nvSpPr>
        <p:spPr bwMode="auto">
          <a:xfrm>
            <a:off x="438150" y="1233488"/>
            <a:ext cx="5921375" cy="3332162"/>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79768" y="4751219"/>
            <a:ext cx="5438140" cy="3887361"/>
          </a:xfrm>
          <a:prstGeom prst="rect">
            <a:avLst/>
          </a:prstGeom>
        </p:spPr>
        <p:txBody>
          <a:bodyPr vert="horz" lIns="91440" tIns="45720" rIns="91440" bIns="45720" rtlCol="0"/>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9377317"/>
            <a:ext cx="2945659" cy="49534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50443" y="9377317"/>
            <a:ext cx="2945659" cy="495347"/>
          </a:xfrm>
          <a:prstGeom prst="rect">
            <a:avLst/>
          </a:prstGeom>
        </p:spPr>
        <p:txBody>
          <a:bodyPr vert="horz" lIns="91440" tIns="45720" rIns="91440" bIns="45720" rtlCol="0" anchor="b"/>
          <a:lstStyle>
            <a:lvl1pPr algn="r">
              <a:defRPr sz="1200"/>
            </a:lvl1pPr>
          </a:lstStyle>
          <a:p>
            <a:pPr>
              <a:defRPr/>
            </a:pPr>
            <a:fld id="{083620FB-9949-4818-9D9A-9C64AD0216B7}" type="slidenum">
              <a:rPr lang="de-DE"/>
              <a:t>‹Nr.›</a:t>
            </a:fld>
            <a:endParaRPr lang="de-DE"/>
          </a:p>
        </p:txBody>
      </p:sp>
    </p:spTree>
    <p:extLst>
      <p:ext uri="{BB962C8B-B14F-4D97-AF65-F5344CB8AC3E}">
        <p14:creationId xmlns:p14="http://schemas.microsoft.com/office/powerpoint/2010/main" val="3233082267"/>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a:p>
            <a:pPr marL="0" marR="0" indent="0" algn="l" defTabSz="914400">
              <a:lnSpc>
                <a:spcPct val="100000"/>
              </a:lnSpc>
              <a:spcBef>
                <a:spcPts val="0"/>
              </a:spcBef>
              <a:spcAft>
                <a:spcPts val="0"/>
              </a:spcAft>
              <a:buClrTx/>
              <a:buSzTx/>
              <a:buFontTx/>
              <a:buNone/>
              <a:defRPr/>
            </a:pPr>
            <a:r>
              <a:rPr lang="de-DE" sz="1200">
                <a:solidFill>
                  <a:schemeClr val="tx1"/>
                </a:solidFill>
                <a:latin typeface="+mn-lt"/>
                <a:ea typeface="+mn-ea"/>
                <a:cs typeface="+mn-cs"/>
              </a:rPr>
              <a:t>Die Themen, die mit der persönlichen, rechtlichen Vorsorge verbunden sind, gehören für die Meisten von uns eher zu den unangenehmeren Dingen im Leben. Wer hat schon Freude daran, sich ohne triftigen Grund mit komplizierten Lebenssituationen auseinanderzusetzen? Und doch -  ein schwerer Unfall oder eine schwere Krankheit kann das Leben von heute auf morgen komplett verändern. Dann stellt sich die Frage: Wer darf und kann in einer solchen Situation Entscheidungen treffen?</a:t>
            </a:r>
            <a:endParaRPr/>
          </a:p>
          <a:p>
            <a:pPr marL="0" marR="0" indent="0" algn="l" defTabSz="914400">
              <a:lnSpc>
                <a:spcPct val="100000"/>
              </a:lnSpc>
              <a:spcBef>
                <a:spcPts val="0"/>
              </a:spcBef>
              <a:spcAft>
                <a:spcPts val="0"/>
              </a:spcAft>
              <a:buClrTx/>
              <a:buSzTx/>
              <a:buFontTx/>
              <a:buNone/>
              <a:defRPr/>
            </a:pPr>
            <a:endParaRPr lang="de-DE" sz="1200">
              <a:solidFill>
                <a:schemeClr val="tx1"/>
              </a:solidFill>
              <a:latin typeface="+mn-lt"/>
              <a:ea typeface="+mn-ea"/>
              <a:cs typeface="+mn-cs"/>
            </a:endParaRPr>
          </a:p>
          <a:p>
            <a:pPr marL="0" marR="0" indent="0" algn="l" defTabSz="914400">
              <a:lnSpc>
                <a:spcPct val="100000"/>
              </a:lnSpc>
              <a:spcBef>
                <a:spcPts val="0"/>
              </a:spcBef>
              <a:spcAft>
                <a:spcPts val="0"/>
              </a:spcAft>
              <a:buClrTx/>
              <a:buSzTx/>
              <a:buFontTx/>
              <a:buNone/>
              <a:defRPr/>
            </a:pPr>
            <a:endParaRPr lang="de-DE" sz="1200">
              <a:solidFill>
                <a:schemeClr val="tx1"/>
              </a:solidFill>
              <a:latin typeface="+mn-lt"/>
              <a:ea typeface="+mn-ea"/>
              <a:cs typeface="+mn-cs"/>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u="sng"/>
              <a:t>Punkt 1:</a:t>
            </a:r>
            <a:endParaRPr/>
          </a:p>
          <a:p>
            <a:pPr>
              <a:defRPr/>
            </a:pPr>
            <a:endParaRPr lang="de-DE"/>
          </a:p>
          <a:p>
            <a:pPr>
              <a:defRPr/>
            </a:pPr>
            <a:r>
              <a:rPr lang="de-DE"/>
              <a:t>Ziel der Notfallplanung ist es also, vor allem im Falle eines Notfalls und einer damit verbundenen Handlungs-/Geschäftsunfähigkeit sicher zu stellen, dass alles im eigenen Sinne fortgeführt wird. Ihre private Notfallplanung schützt Sie vor ungewollten Eingriffen in Ihr Privatleben durch dritte im Falle einer Geschäftsunfähigkeit.</a:t>
            </a:r>
            <a:endParaRPr/>
          </a:p>
          <a:p>
            <a:pPr>
              <a:defRPr/>
            </a:pPr>
            <a:endParaRPr lang="de-DE"/>
          </a:p>
          <a:p>
            <a:pPr>
              <a:defRPr/>
            </a:pPr>
            <a:r>
              <a:rPr lang="de-DE" b="1" u="sng"/>
              <a:t>Punkt 2: </a:t>
            </a:r>
            <a:endParaRPr/>
          </a:p>
          <a:p>
            <a:pPr>
              <a:defRPr/>
            </a:pPr>
            <a:endParaRPr lang="de-DE"/>
          </a:p>
          <a:p>
            <a:pPr>
              <a:defRPr/>
            </a:pPr>
            <a:r>
              <a:rPr lang="de-DE"/>
              <a:t>Sie schützen mit der privaten Notfallplanung nicht nur sich selbst sondern auch Ihre Angehörigen, welche im Notfall für Sie sorgen sollen und handeln müssen. Ersparen Sie Ihrem Umfeld diese dezidierten Rechenschaftspflichten, welche ansonsten bei gerichtlicher Betreuung anzuwenden wären. </a:t>
            </a:r>
          </a:p>
          <a:p>
            <a:pPr>
              <a:defRPr/>
            </a:pPr>
            <a:endParaRPr lang="de-DE"/>
          </a:p>
          <a:p>
            <a:pPr>
              <a:defRPr/>
            </a:pPr>
            <a:r>
              <a:rPr lang="de-DE" b="1" u="sng"/>
              <a:t>Punkt 3:</a:t>
            </a:r>
            <a:endParaRPr/>
          </a:p>
          <a:p>
            <a:pPr>
              <a:defRPr/>
            </a:pPr>
            <a:endParaRPr lang="de-DE"/>
          </a:p>
          <a:p>
            <a:pPr>
              <a:defRPr/>
            </a:pPr>
            <a:r>
              <a:rPr lang="de-DE"/>
              <a:t>Im Falle einer Handlungsunfähigkeit können Sie nicht mehr entscheiden, in welchen Fällen Sie keine medizinische Behandlung mehr wünschen. Mit einer privaten Notfallplanung haben Sie die Möglichkeit genau dies vorab zu regeln. Das gibt behandelnden Ärzten einen klaren Ramen und Ihren Angehörigen die Sicherheit, in Ihrem Sinne zu handeln.</a:t>
            </a:r>
            <a:endParaRPr/>
          </a:p>
          <a:p>
            <a:pPr>
              <a:defRPr/>
            </a:pP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44EAA8F-8D98-2D9E-8203-B0184B3167C0}" type="slidenum">
              <a:rPr/>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AB7044F-7B60-760C-0789-642E7A7A5C38}" type="slidenum">
              <a:rPr/>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14</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15</a:t>
            </a:fld>
            <a:endParaRPr lang="de-DE"/>
          </a:p>
        </p:txBody>
      </p:sp>
    </p:spTree>
    <p:extLst>
      <p:ext uri="{BB962C8B-B14F-4D97-AF65-F5344CB8AC3E}">
        <p14:creationId xmlns:p14="http://schemas.microsoft.com/office/powerpoint/2010/main" val="1798836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C4DA1B6-1D11-C120-93FC-8BBB1CCF7D3E}" type="slidenum">
              <a:rPr/>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r>
              <a:rPr lang="de-DE" altLang="de-DE" dirty="0"/>
              <a:t>Das gilt auch, wenn Sie von Ihrem Recht auf Ableben Gebrauch machen……………….</a:t>
            </a:r>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17</a:t>
            </a:fld>
            <a:endParaRPr lang="de-DE" altLang="de-DE" dirty="0"/>
          </a:p>
        </p:txBody>
      </p:sp>
    </p:spTree>
    <p:extLst>
      <p:ext uri="{BB962C8B-B14F-4D97-AF65-F5344CB8AC3E}">
        <p14:creationId xmlns:p14="http://schemas.microsoft.com/office/powerpoint/2010/main" val="136247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endParaRPr lang="de-DE" altLang="de-DE" dirty="0"/>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18</a:t>
            </a:fld>
            <a:endParaRPr lang="de-DE" altLang="de-DE" dirty="0"/>
          </a:p>
        </p:txBody>
      </p:sp>
    </p:spTree>
    <p:extLst>
      <p:ext uri="{BB962C8B-B14F-4D97-AF65-F5344CB8AC3E}">
        <p14:creationId xmlns:p14="http://schemas.microsoft.com/office/powerpoint/2010/main" val="161678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CE37B95-9D18-4531-B180-CB9B7B290A4B}" type="slidenum">
              <a:rPr lang="de-DE" smtClean="0"/>
              <a:t>21</a:t>
            </a:fld>
            <a:endParaRPr lang="de-DE"/>
          </a:p>
        </p:txBody>
      </p:sp>
    </p:spTree>
    <p:extLst>
      <p:ext uri="{BB962C8B-B14F-4D97-AF65-F5344CB8AC3E}">
        <p14:creationId xmlns:p14="http://schemas.microsoft.com/office/powerpoint/2010/main" val="3456295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endParaRPr lang="de-DE" altLang="de-DE" dirty="0"/>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24</a:t>
            </a:fld>
            <a:endParaRPr lang="de-DE" altLang="de-DE" dirty="0"/>
          </a:p>
        </p:txBody>
      </p:sp>
    </p:spTree>
    <p:extLst>
      <p:ext uri="{BB962C8B-B14F-4D97-AF65-F5344CB8AC3E}">
        <p14:creationId xmlns:p14="http://schemas.microsoft.com/office/powerpoint/2010/main" val="274073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b="1" u="sng"/>
              <a:t>Punkt 1:</a:t>
            </a:r>
            <a:endParaRPr/>
          </a:p>
          <a:p>
            <a:pPr>
              <a:defRPr/>
            </a:pPr>
            <a:endParaRPr lang="de-DE"/>
          </a:p>
          <a:p>
            <a:pPr>
              <a:defRPr/>
            </a:pPr>
            <a:r>
              <a:rPr lang="de-DE"/>
              <a:t>Ziel der Notfallplanung ist es also, vor allem im Falle eines Notfalls und einer damit verbundenen Handlungs-/Geschäftsunfähigkeit sicher zu stellen, dass alles im eigenen Sinne fortgeführt wird. Ihre private Notfallplanung schützt Sie vor ungewollten Eingriffen in Ihr Privatleben durch dritte im Falle einer Geschäftsunfähigkeit.</a:t>
            </a:r>
            <a:endParaRPr/>
          </a:p>
          <a:p>
            <a:pPr>
              <a:defRPr/>
            </a:pPr>
            <a:endParaRPr lang="de-DE"/>
          </a:p>
          <a:p>
            <a:pPr>
              <a:defRPr/>
            </a:pPr>
            <a:r>
              <a:rPr lang="de-DE" b="1" u="sng"/>
              <a:t>Punkt 2: </a:t>
            </a:r>
            <a:endParaRPr/>
          </a:p>
          <a:p>
            <a:pPr>
              <a:defRPr/>
            </a:pPr>
            <a:endParaRPr lang="de-DE"/>
          </a:p>
          <a:p>
            <a:pPr>
              <a:defRPr/>
            </a:pPr>
            <a:r>
              <a:rPr lang="de-DE"/>
              <a:t>Sie schützen mit der privaten Notfallplanung nicht nur sich selbst sondern auch Ihre Angehörigen, welche im Notfall für Sie sorgen sollen und handeln müssen. Ersparen Sie Ihrem Umfeld diese dezidierten Rechenschaftspflichten, welche ansonsten bei gerichtlicher Betreuung anzuwenden wären. </a:t>
            </a:r>
          </a:p>
          <a:p>
            <a:pPr>
              <a:defRPr/>
            </a:pPr>
            <a:endParaRPr lang="de-DE"/>
          </a:p>
          <a:p>
            <a:pPr>
              <a:defRPr/>
            </a:pPr>
            <a:r>
              <a:rPr lang="de-DE" b="1" u="sng"/>
              <a:t>Punkt 3:</a:t>
            </a:r>
            <a:endParaRPr/>
          </a:p>
          <a:p>
            <a:pPr>
              <a:defRPr/>
            </a:pPr>
            <a:endParaRPr lang="de-DE"/>
          </a:p>
          <a:p>
            <a:pPr>
              <a:defRPr/>
            </a:pPr>
            <a:r>
              <a:rPr lang="de-DE"/>
              <a:t>Im Falle einer Handlungsunfähigkeit können Sie nicht mehr entscheiden, in welchen Fällen Sie keine medizinische Behandlung mehr wünschen. Mit einer privaten Notfallplanung haben Sie die Möglichkeit genau dies vorab zu regeln. Das gibt behandelnden Ärzten einen klaren Ramen und Ihren Angehörigen die Sicherheit, in Ihrem Sinne zu handeln.</a:t>
            </a:r>
            <a:endParaRPr/>
          </a:p>
          <a:p>
            <a:pPr>
              <a:defRPr/>
            </a:pPr>
            <a:endParaRPr lang="de-DE"/>
          </a:p>
          <a:p>
            <a:pPr>
              <a:defRPr/>
            </a:pPr>
            <a:endParaRPr lang="de-DE"/>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endParaRPr lang="de-DE" altLang="de-DE" dirty="0"/>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25</a:t>
            </a:fld>
            <a:endParaRPr lang="de-DE" altLang="de-DE" dirty="0"/>
          </a:p>
        </p:txBody>
      </p:sp>
    </p:spTree>
    <p:extLst>
      <p:ext uri="{BB962C8B-B14F-4D97-AF65-F5344CB8AC3E}">
        <p14:creationId xmlns:p14="http://schemas.microsoft.com/office/powerpoint/2010/main" val="2023236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endParaRPr lang="de-DE" altLang="de-DE" dirty="0"/>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26</a:t>
            </a:fld>
            <a:endParaRPr lang="de-DE" altLang="de-DE" dirty="0"/>
          </a:p>
        </p:txBody>
      </p:sp>
    </p:spTree>
    <p:extLst>
      <p:ext uri="{BB962C8B-B14F-4D97-AF65-F5344CB8AC3E}">
        <p14:creationId xmlns:p14="http://schemas.microsoft.com/office/powerpoint/2010/main" val="254183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86" tIns="42344" rIns="84686" bIns="42344" numCol="1" anchor="t" anchorCtr="0" compatLnSpc="1">
            <a:prstTxWarp prst="textNoShape">
              <a:avLst/>
            </a:prstTxWarp>
          </a:bodyPr>
          <a:lstStyle/>
          <a:p>
            <a:r>
              <a:rPr lang="de-DE" altLang="de-DE" dirty="0"/>
              <a:t>Schauen wir uns einmal an was geschieht, wenn Sie nichts geregelt haben………….</a:t>
            </a:r>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86" tIns="42344" rIns="84686" bIns="42344"/>
          <a:lstStyle>
            <a:lvl1pPr>
              <a:defRPr>
                <a:solidFill>
                  <a:schemeClr val="tx1"/>
                </a:solidFill>
                <a:latin typeface="Calibri" panose="020F0502020204030204" pitchFamily="34" charset="0"/>
                <a:cs typeface="Arial" panose="020B0604020202020204" pitchFamily="34" charset="0"/>
              </a:defRPr>
            </a:lvl1pPr>
            <a:lvl2pPr marL="688076" indent="-264644">
              <a:defRPr>
                <a:solidFill>
                  <a:schemeClr val="tx1"/>
                </a:solidFill>
                <a:latin typeface="Calibri" panose="020F0502020204030204" pitchFamily="34" charset="0"/>
                <a:cs typeface="Arial" panose="020B0604020202020204" pitchFamily="34" charset="0"/>
              </a:defRPr>
            </a:lvl2pPr>
            <a:lvl3pPr marL="1058577" indent="-211716">
              <a:defRPr>
                <a:solidFill>
                  <a:schemeClr val="tx1"/>
                </a:solidFill>
                <a:latin typeface="Calibri" panose="020F0502020204030204" pitchFamily="34" charset="0"/>
                <a:cs typeface="Arial" panose="020B0604020202020204" pitchFamily="34" charset="0"/>
              </a:defRPr>
            </a:lvl3pPr>
            <a:lvl4pPr marL="1482009" indent="-211716">
              <a:defRPr>
                <a:solidFill>
                  <a:schemeClr val="tx1"/>
                </a:solidFill>
                <a:latin typeface="Calibri" panose="020F0502020204030204" pitchFamily="34" charset="0"/>
                <a:cs typeface="Arial" panose="020B0604020202020204" pitchFamily="34" charset="0"/>
              </a:defRPr>
            </a:lvl4pPr>
            <a:lvl5pPr marL="1905440" indent="-211716">
              <a:defRPr>
                <a:solidFill>
                  <a:schemeClr val="tx1"/>
                </a:solidFill>
                <a:latin typeface="Calibri" panose="020F0502020204030204" pitchFamily="34" charset="0"/>
                <a:cs typeface="Arial" panose="020B0604020202020204" pitchFamily="34" charset="0"/>
              </a:defRPr>
            </a:lvl5pPr>
            <a:lvl6pPr marL="2328871" indent="-2117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752302" indent="-2117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175733" indent="-2117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599164" indent="-2117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27</a:t>
            </a:fld>
            <a:endParaRPr lang="de-DE" altLang="de-DE" dirty="0"/>
          </a:p>
        </p:txBody>
      </p:sp>
    </p:spTree>
    <p:extLst>
      <p:ext uri="{BB962C8B-B14F-4D97-AF65-F5344CB8AC3E}">
        <p14:creationId xmlns:p14="http://schemas.microsoft.com/office/powerpoint/2010/main" val="2292184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endParaRPr lang="de-DE" altLang="de-DE" dirty="0"/>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28</a:t>
            </a:fld>
            <a:endParaRPr lang="de-DE" altLang="de-DE" dirty="0"/>
          </a:p>
        </p:txBody>
      </p:sp>
    </p:spTree>
    <p:extLst>
      <p:ext uri="{BB962C8B-B14F-4D97-AF65-F5344CB8AC3E}">
        <p14:creationId xmlns:p14="http://schemas.microsoft.com/office/powerpoint/2010/main" val="1209023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813" tIns="43407" rIns="86813" bIns="43407" numCol="1" anchor="t" anchorCtr="0" compatLnSpc="1">
            <a:prstTxWarp prst="textNoShape">
              <a:avLst/>
            </a:prstTxWarp>
          </a:bodyPr>
          <a:lstStyle/>
          <a:p>
            <a:r>
              <a:rPr lang="de-DE" altLang="de-DE" dirty="0"/>
              <a:t>Schauen wir uns einmal an was geschieht, wenn Sie nichts geregelt haben………….</a:t>
            </a:r>
          </a:p>
        </p:txBody>
      </p:sp>
      <p:sp>
        <p:nvSpPr>
          <p:cNvPr id="156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13" tIns="43407" rIns="86813" bIns="43407"/>
          <a:lstStyle>
            <a:lvl1pPr>
              <a:defRPr>
                <a:solidFill>
                  <a:schemeClr val="tx1"/>
                </a:solidFill>
                <a:latin typeface="Calibri" panose="020F0502020204030204" pitchFamily="34" charset="0"/>
                <a:cs typeface="Arial" panose="020B0604020202020204" pitchFamily="34" charset="0"/>
              </a:defRPr>
            </a:lvl1pPr>
            <a:lvl2pPr marL="705357" indent="-271291">
              <a:defRPr>
                <a:solidFill>
                  <a:schemeClr val="tx1"/>
                </a:solidFill>
                <a:latin typeface="Calibri" panose="020F0502020204030204" pitchFamily="34" charset="0"/>
                <a:cs typeface="Arial" panose="020B0604020202020204" pitchFamily="34" charset="0"/>
              </a:defRPr>
            </a:lvl2pPr>
            <a:lvl3pPr marL="1085164" indent="-217033">
              <a:defRPr>
                <a:solidFill>
                  <a:schemeClr val="tx1"/>
                </a:solidFill>
                <a:latin typeface="Calibri" panose="020F0502020204030204" pitchFamily="34" charset="0"/>
                <a:cs typeface="Arial" panose="020B0604020202020204" pitchFamily="34" charset="0"/>
              </a:defRPr>
            </a:lvl3pPr>
            <a:lvl4pPr marL="1519230" indent="-217033">
              <a:defRPr>
                <a:solidFill>
                  <a:schemeClr val="tx1"/>
                </a:solidFill>
                <a:latin typeface="Calibri" panose="020F0502020204030204" pitchFamily="34" charset="0"/>
                <a:cs typeface="Arial" panose="020B0604020202020204" pitchFamily="34" charset="0"/>
              </a:defRPr>
            </a:lvl4pPr>
            <a:lvl5pPr marL="1953296" indent="-217033">
              <a:defRPr>
                <a:solidFill>
                  <a:schemeClr val="tx1"/>
                </a:solidFill>
                <a:latin typeface="Calibri" panose="020F0502020204030204" pitchFamily="34" charset="0"/>
                <a:cs typeface="Arial" panose="020B0604020202020204" pitchFamily="34" charset="0"/>
              </a:defRPr>
            </a:lvl5pPr>
            <a:lvl6pPr marL="2387361"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21427"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255493"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689558" indent="-2170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A3B7185-E97E-4691-B875-381255196B7F}" type="slidenum">
              <a:rPr lang="de-DE" altLang="de-DE" smtClean="0"/>
              <a:pPr/>
              <a:t>30</a:t>
            </a:fld>
            <a:endParaRPr lang="de-DE" altLang="de-DE" dirty="0"/>
          </a:p>
        </p:txBody>
      </p:sp>
    </p:spTree>
    <p:extLst>
      <p:ext uri="{BB962C8B-B14F-4D97-AF65-F5344CB8AC3E}">
        <p14:creationId xmlns:p14="http://schemas.microsoft.com/office/powerpoint/2010/main" val="652822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83620FB-9949-4818-9D9A-9C64AD0216B7}" type="slidenum">
              <a:rPr lang="de-DE" smtClean="0"/>
              <a:t>44</a:t>
            </a:fld>
            <a:endParaRPr lang="de-DE"/>
          </a:p>
        </p:txBody>
      </p:sp>
    </p:spTree>
    <p:extLst>
      <p:ext uri="{BB962C8B-B14F-4D97-AF65-F5344CB8AC3E}">
        <p14:creationId xmlns:p14="http://schemas.microsoft.com/office/powerpoint/2010/main" val="424066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Ausgelöst werden diese Geschäftsunfähigkeiten im Wesentlichen durch die drei hier dargestellten Auslöser. </a:t>
            </a:r>
            <a:endParaRPr/>
          </a:p>
          <a:p>
            <a:pPr>
              <a:defRPr/>
            </a:pPr>
            <a:r>
              <a:rPr lang="de-DE"/>
              <a:t>Unfälle lösen solche vorübergehenden oder auch dauerhaften Geschäftsunfähigkeiten ebenso aus wie schwere Krankheiten. Im Verlauf einer demenziellen Erkrankung werden die betroffenen Menschen in nahezu allen Fällen geschäftsunfähig. </a:t>
            </a:r>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a:t>Schauen wir uns einmal die dahingehenden Zahlen des statistischen Bundesamtes in Wiesbaden an. Im Durchschnitt der vergangenen Jahre sind demnach kalendertäglich ……zu verzeichnen. Dies hat in Gänze betrachtet zu 700 Anfragen zu evtl. registrierten Vorsorgedokumenten im Zentralen Vorsorgeregister der Bundesnotarkammer geführt. Und dort wird ja nur angefragt, wenn eine vorübergehende oder dauernde Geschäftsunfähigkeit vermutet wird oder bereits eingetreten ist</a:t>
            </a:r>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chemeClr val="tx1"/>
                </a:solidFill>
                <a:latin typeface="+mn-lt"/>
                <a:ea typeface="+mn-ea"/>
                <a:cs typeface="+mn-cs"/>
              </a:rPr>
              <a:t>Viele Menschen vertrauen darauf, dass im Notfall automatisch Familienmitglieder oder nahe Angehörige ihre Vertretung übernehmen können. Aber die Realität sieht oft anders aus – in Wirklichkeit muss eine solche Vertretung dann über die Betreuungsgerichte geregelt werden.</a:t>
            </a:r>
            <a:endParaRPr/>
          </a:p>
          <a:p>
            <a:pPr>
              <a:defRPr/>
            </a:pPr>
            <a:r>
              <a:rPr lang="de-DE" sz="1200">
                <a:solidFill>
                  <a:schemeClr val="tx1"/>
                </a:solidFill>
                <a:latin typeface="+mn-lt"/>
                <a:ea typeface="+mn-ea"/>
                <a:cs typeface="+mn-cs"/>
              </a:rPr>
              <a:t>Das muss so nicht sein. Der Gesetzgeber bietet jedem von uns die Möglichkeit, diesen gesetzlich vorgegebenen Mindeststandard durch individuell verfasste Vollmachten und Verfügungen zu verbessern. Hierfür bedarf es lediglich zweier Prämissen. Zum einen die Volljährigkeit und zum anderen die aktuelle Geschäftsfähigkeit des jeweiligen Vollmachtgebers. </a:t>
            </a:r>
            <a:endParaRPr/>
          </a:p>
          <a:p>
            <a:pPr>
              <a:defRPr/>
            </a:pPr>
            <a:r>
              <a:rPr lang="de-DE" sz="1200">
                <a:solidFill>
                  <a:schemeClr val="tx1"/>
                </a:solidFill>
                <a:latin typeface="+mn-lt"/>
                <a:ea typeface="+mn-ea"/>
                <a:cs typeface="+mn-cs"/>
              </a:rPr>
              <a:t>Mit rechtssicheren Vorsorgedokumenten haben Sie also die Möglichkeit, für den Ernstfall klare Handlungsanweisungen und Ihre ganz individuellen Wünsche festzulegen. Sie vermeiden damit eine solche gerichtlich eingesetzte Betreuung wirksam und dauerhaft. </a:t>
            </a:r>
            <a:endParaRPr/>
          </a:p>
          <a:p>
            <a:pPr>
              <a:defRPr/>
            </a:pPr>
            <a:r>
              <a:rPr lang="de-DE" sz="1200">
                <a:solidFill>
                  <a:schemeClr val="tx1"/>
                </a:solidFill>
                <a:latin typeface="+mn-lt"/>
                <a:ea typeface="+mn-ea"/>
                <a:cs typeface="+mn-cs"/>
              </a:rPr>
              <a:t>Obwohl dies so manchem von uns durchaus bewusst ist, fällt es vielen Menschen  offenbar schwer, dieses wichtige Thema  für sich und damit eben auch für sein Umfeld zu regeln. Es gibt nicht selten  eine gewisse “Schwellenangst“  vor Notar- und Anwaltskanzleien, oftmals verbunden mit der nicht zu Unrecht bestehenden Vermutung beträchtlicher Kosten. </a:t>
            </a:r>
            <a:endParaRPr/>
          </a:p>
          <a:p>
            <a:pPr>
              <a:defRPr/>
            </a:pPr>
            <a:endParaRPr lang="de-DE" sz="1200">
              <a:solidFill>
                <a:schemeClr val="tx1"/>
              </a:solidFill>
              <a:latin typeface="+mn-lt"/>
              <a:ea typeface="+mn-ea"/>
              <a:cs typeface="+mn-cs"/>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dirty="0">
                <a:solidFill>
                  <a:schemeClr val="tx1"/>
                </a:solidFill>
                <a:latin typeface="+mn-lt"/>
                <a:ea typeface="+mn-ea"/>
                <a:cs typeface="+mn-cs"/>
              </a:rPr>
              <a:t>Viele Menschen vertrauen darauf, dass im Notfall automatisch Familienmitglieder oder nahe Angehörige ihre Vertretung übernehmen können. Aber die Realität sieht oft anders aus – in Wirklichkeit muss eine solche Vertretung dann über die Betreuungsgerichte geregelt werden.</a:t>
            </a:r>
            <a:endParaRPr dirty="0"/>
          </a:p>
          <a:p>
            <a:pPr>
              <a:defRPr/>
            </a:pPr>
            <a:r>
              <a:rPr lang="de-DE" sz="1200" dirty="0">
                <a:solidFill>
                  <a:schemeClr val="tx1"/>
                </a:solidFill>
                <a:latin typeface="+mn-lt"/>
                <a:ea typeface="+mn-ea"/>
                <a:cs typeface="+mn-cs"/>
              </a:rPr>
              <a:t>Das muss so nicht sein. Der Gesetzgeber bietet jedem von uns die Möglichkeit, diesen gesetzlich vorgegebenen Mindeststandard durch individuell verfasste Vollmachten und Verfügungen zu verbessern. Hierfür bedarf es lediglich zweier Prämissen. Zum einen die Volljährigkeit und zum anderen die aktuelle Geschäftsfähigkeit des jeweiligen Vollmachtgebers. </a:t>
            </a:r>
            <a:endParaRPr dirty="0"/>
          </a:p>
          <a:p>
            <a:pPr>
              <a:defRPr/>
            </a:pPr>
            <a:r>
              <a:rPr lang="de-DE" sz="1200" dirty="0">
                <a:solidFill>
                  <a:schemeClr val="tx1"/>
                </a:solidFill>
                <a:latin typeface="+mn-lt"/>
                <a:ea typeface="+mn-ea"/>
                <a:cs typeface="+mn-cs"/>
              </a:rPr>
              <a:t>Mit rechtssicheren Vorsorgedokumenten haben Sie also die Möglichkeit, für den Ernstfall klare Handlungsanweisungen und Ihre ganz individuellen Wünsche festzulegen. Sie vermeiden damit eine solche gerichtlich eingesetzte Betreuung wirksam und dauerhaft. </a:t>
            </a:r>
            <a:endParaRPr dirty="0"/>
          </a:p>
          <a:p>
            <a:pPr>
              <a:defRPr/>
            </a:pPr>
            <a:r>
              <a:rPr lang="de-DE" sz="1200" dirty="0">
                <a:solidFill>
                  <a:schemeClr val="tx1"/>
                </a:solidFill>
                <a:latin typeface="+mn-lt"/>
                <a:ea typeface="+mn-ea"/>
                <a:cs typeface="+mn-cs"/>
              </a:rPr>
              <a:t>Obwohl dies so manchem von uns durchaus bewusst ist, fällt es vielen Menschen  offenbar schwer, dieses wichtige Thema  für sich und damit eben auch für sein Umfeld zu regeln. Es gibt nicht selten  eine gewisse “Schwellenangst“  vor Notar- und Anwaltskanzleien, oftmals verbunden mit der nicht zu Unrecht bestehenden Vermutung beträchtlicher Kosten. </a:t>
            </a:r>
            <a:endParaRPr dirty="0"/>
          </a:p>
          <a:p>
            <a:pPr>
              <a:defRPr/>
            </a:pPr>
            <a:endParaRPr lang="de-DE" sz="1200" dirty="0">
              <a:solidFill>
                <a:schemeClr val="tx1"/>
              </a:solidFill>
              <a:latin typeface="+mn-lt"/>
              <a:ea typeface="+mn-ea"/>
              <a:cs typeface="+mn-cs"/>
            </a:endParaRPr>
          </a:p>
          <a:p>
            <a:pPr>
              <a:defRPr/>
            </a:pPr>
            <a:endParaRPr lang="de-DE" dirty="0"/>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chemeClr val="tx1"/>
                </a:solidFill>
                <a:latin typeface="+mn-lt"/>
                <a:ea typeface="+mn-ea"/>
                <a:cs typeface="+mn-cs"/>
              </a:rPr>
              <a:t>Sollten Ihre Angehörigen als gerichtliche Betreuer eingesetzt werden gilt es, die dahingehenden Regelungen zu kennen. </a:t>
            </a:r>
          </a:p>
          <a:p>
            <a:pPr>
              <a:defRPr/>
            </a:pPr>
            <a:endParaRPr lang="de-DE"/>
          </a:p>
          <a:p>
            <a:pPr>
              <a:defRPr/>
            </a:pPr>
            <a:r>
              <a:rPr lang="de-DE"/>
              <a:t>Angehörige müssen umfangreichen behördlichen Verpflichtungen nachkommen, wenn keine Vollmachten und Verfügungen erstellt wurden wie z.B.:</a:t>
            </a:r>
            <a:endParaRPr/>
          </a:p>
          <a:p>
            <a:pPr>
              <a:defRPr/>
            </a:pPr>
            <a:endParaRPr lang="de-DE"/>
          </a:p>
          <a:p>
            <a:pPr marL="285750" indent="-285750">
              <a:buFontTx/>
              <a:buChar char="-"/>
              <a:defRPr/>
            </a:pPr>
            <a:r>
              <a:rPr lang="de-DE"/>
              <a:t>Vermögensverzeichnis anlegen </a:t>
            </a:r>
            <a:endParaRPr/>
          </a:p>
          <a:p>
            <a:pPr marL="285750" indent="-285750">
              <a:buFontTx/>
              <a:buChar char="-"/>
              <a:defRPr/>
            </a:pPr>
            <a:r>
              <a:rPr lang="de-DE"/>
              <a:t>Trennungsgebot / das Vermögen des Betreuten ist von dem des Betreuers strikt zu trennen</a:t>
            </a:r>
            <a:endParaRPr/>
          </a:p>
          <a:p>
            <a:pPr marL="285750" indent="-285750">
              <a:buFontTx/>
              <a:buChar char="-"/>
              <a:defRPr/>
            </a:pPr>
            <a:r>
              <a:rPr lang="de-DE"/>
              <a:t>Sämtlichen Zahlungsverkehr bargeldlos abwickeln</a:t>
            </a:r>
            <a:endParaRPr/>
          </a:p>
          <a:p>
            <a:pPr marL="285750" indent="-285750">
              <a:buFontTx/>
              <a:buChar char="-"/>
              <a:defRPr/>
            </a:pPr>
            <a:r>
              <a:rPr lang="de-DE"/>
              <a:t>Anlagepflicht für alles Vermögen, welches nicht für die laufenden Ausgaben benötigt wird</a:t>
            </a:r>
            <a:endParaRPr/>
          </a:p>
          <a:p>
            <a:pPr marL="285750" indent="-285750">
              <a:buFontTx/>
              <a:buChar char="-"/>
              <a:defRPr/>
            </a:pPr>
            <a:r>
              <a:rPr lang="de-DE"/>
              <a:t>Wertgegenstände auf gerichtliche Anordnung anderweitig hinterlegen </a:t>
            </a:r>
            <a:endParaRPr/>
          </a:p>
          <a:p>
            <a:pPr marL="285750" indent="-285750">
              <a:buFontTx/>
              <a:buChar char="-"/>
              <a:defRPr/>
            </a:pPr>
            <a:r>
              <a:rPr lang="de-DE"/>
              <a:t>Vermögensanlage ausschließlich nach den Vorgaben des Gesetzgebers</a:t>
            </a:r>
            <a:endParaRPr/>
          </a:p>
          <a:p>
            <a:pPr marL="285750" indent="-285750">
              <a:buFontTx/>
              <a:buChar char="-"/>
              <a:defRPr/>
            </a:pPr>
            <a:r>
              <a:rPr lang="de-DE"/>
              <a:t>Anzeigepflicht bei Konto – oder Depoteröffnungen an das Betreuungsgericht </a:t>
            </a:r>
            <a:endParaRPr/>
          </a:p>
          <a:p>
            <a:pPr marL="285750" indent="-285750">
              <a:buFontTx/>
              <a:buChar char="-"/>
              <a:defRPr/>
            </a:pPr>
            <a:r>
              <a:rPr lang="de-DE"/>
              <a:t>Genehmigungspflicht bei nicht mündelsicherer Anlage des Vermögens </a:t>
            </a:r>
            <a:endParaRPr/>
          </a:p>
          <a:p>
            <a:pPr marL="285750" indent="-285750">
              <a:buFontTx/>
              <a:buChar char="-"/>
              <a:defRPr/>
            </a:pPr>
            <a:r>
              <a:rPr lang="de-DE"/>
              <a:t>Genehmigungspflicht für jede Zahlung oberhalb von 3.000 Euro</a:t>
            </a:r>
            <a:endParaRPr/>
          </a:p>
          <a:p>
            <a:pPr marL="285750" indent="-285750">
              <a:buFontTx/>
              <a:buChar char="-"/>
              <a:defRPr/>
            </a:pPr>
            <a:r>
              <a:rPr lang="de-DE"/>
              <a:t>Genehmigungspflicht für Grundstücks – Immobiliengeschäfte </a:t>
            </a:r>
            <a:endParaRPr/>
          </a:p>
          <a:p>
            <a:pPr marL="0" indent="0">
              <a:buFontTx/>
              <a:buNone/>
              <a:defRPr/>
            </a:pPr>
            <a:endParaRPr lang="de-DE"/>
          </a:p>
          <a:p>
            <a:pPr>
              <a:defRPr/>
            </a:pPr>
            <a:r>
              <a:rPr lang="de-DE" u="none"/>
              <a:t>Die beiden wichtigen Fragen hierzu lauten: </a:t>
            </a:r>
            <a:endParaRPr/>
          </a:p>
          <a:p>
            <a:pPr>
              <a:defRPr/>
            </a:pPr>
            <a:endParaRPr lang="de-DE" u="none"/>
          </a:p>
          <a:p>
            <a:pPr marL="342900" indent="-342900">
              <a:buAutoNum type="arabicPeriod"/>
              <a:defRPr/>
            </a:pPr>
            <a:r>
              <a:rPr lang="de-DE"/>
              <a:t>Wollen Sie diese Pflichten im Falle Ihrer eigenen </a:t>
            </a:r>
            <a:endParaRPr/>
          </a:p>
          <a:p>
            <a:pPr>
              <a:defRPr/>
            </a:pPr>
            <a:r>
              <a:rPr lang="de-DE"/>
              <a:t>        Geschäftsunfähigkeit Ihrem Umfeld wirklich aufbürden? </a:t>
            </a:r>
            <a:endParaRPr/>
          </a:p>
          <a:p>
            <a:pPr>
              <a:defRPr/>
            </a:pPr>
            <a:endParaRPr lang="de-DE"/>
          </a:p>
          <a:p>
            <a:pPr marL="342900" indent="-342900">
              <a:buAutoNum type="arabicPeriod" startAt="2"/>
              <a:defRPr/>
            </a:pPr>
            <a:r>
              <a:rPr lang="de-DE"/>
              <a:t>Möchten Sie selbst als gerichtlich eingesetzter </a:t>
            </a:r>
            <a:endParaRPr/>
          </a:p>
          <a:p>
            <a:pPr>
              <a:defRPr/>
            </a:pPr>
            <a:r>
              <a:rPr lang="de-DE"/>
              <a:t>        Betreuer diese Pflichten erfüllen müssen? </a:t>
            </a:r>
            <a:endParaRPr/>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de-DE"/>
              <a:t>Zu welchen Bereichen sind denn Entscheidungen zu treffen? </a:t>
            </a:r>
            <a:r>
              <a:rPr lang="de-DE" sz="1200">
                <a:solidFill>
                  <a:schemeClr val="tx1"/>
                </a:solidFill>
                <a:latin typeface="+mn-lt"/>
                <a:ea typeface="+mn-ea"/>
                <a:cs typeface="+mn-cs"/>
              </a:rPr>
              <a:t>Entscheidungen bspw. dazu, wo Sie sich aufhalten dürfen, wie Sie medizinisch behandelt werden sollen und wie mit Ihrem Vermögen umgegangen werden soll. Dies sind nur wenige Beispiele – letztlich geht es um all jene Entscheidungen, welche Sie bewusst oder unbewusst tagtäglich treffen. </a:t>
            </a:r>
            <a:endParaRPr/>
          </a:p>
          <a:p>
            <a:pPr>
              <a:defRPr/>
            </a:pPr>
            <a:endParaRPr lang="de-DE"/>
          </a:p>
        </p:txBody>
      </p:sp>
      <p:sp>
        <p:nvSpPr>
          <p:cNvPr id="4" name="Foliennummernplatzhalter 3"/>
          <p:cNvSpPr>
            <a:spLocks noGrp="1"/>
          </p:cNvSpPr>
          <p:nvPr>
            <p:ph type="sldNum" sz="quarter" idx="10"/>
          </p:nvPr>
        </p:nvSpPr>
        <p:spPr bwMode="auto"/>
        <p:txBody>
          <a:bodyPr/>
          <a:lstStyle/>
          <a:p>
            <a:pPr>
              <a:defRPr/>
            </a:pPr>
            <a:fld id="{083620FB-9949-4818-9D9A-9C64AD0216B7}" type="slidenum">
              <a:rPr lang="de-DE"/>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de-DE" sz="1200">
                <a:solidFill>
                  <a:schemeClr val="tx1"/>
                </a:solidFill>
                <a:latin typeface="+mn-lt"/>
                <a:ea typeface="+mn-ea"/>
                <a:cs typeface="+mn-cs"/>
              </a:rPr>
              <a:t>Ihnen bieten wir die Möglichkeit,  die Erstellung ihrer  rechtlichen Vorsorgedokumente wie bspw. Vorsorgevollmacht, Patientenverfügung usw. schnell, rechtssicher und zu günstigen Konditionen zu beauftragen. Digital und bequem von zu Hause aus. Die Unterlagen werden dann von Fachanwälten anhand Ihrer persönlichen Vorgaben und Wünsche erstellt. </a:t>
            </a:r>
            <a:endParaRPr/>
          </a:p>
          <a:p>
            <a:pPr>
              <a:defRPr/>
            </a:pPr>
            <a:r>
              <a:rPr lang="de-DE" sz="1200">
                <a:solidFill>
                  <a:schemeClr val="tx1"/>
                </a:solidFill>
                <a:latin typeface="+mn-lt"/>
                <a:ea typeface="+mn-ea"/>
                <a:cs typeface="+mn-cs"/>
              </a:rPr>
              <a:t>Anschließend werden diese wichtigen Dokumente digitalisiert und im Original bei einem spezialisierten Unternehmen für Dokumentenlagerung sicher aufbewahrt. Dadurch wird ein möglicher Missbrauch oder Verlust der Unterlagen verhindert und im Notfall ist eine schnelle Verfügbarkeit gewährleistet. Mit Hilfe der Registrierung im Zentralen Vorsorgeregister der Bundesnotarkammer sowie dem Erstellen Ihrer persönlichen Notfallkarte in Verbindung mit dem 24-Stunden-Notfallservice können Sie darauf vertrauen, dass Ihre Dokumente immer griffbereit sind. Der jährliche Updateservice sorgt dafür, dass Ihre Unterlagen stets auf dem neuesten Stand sind – sei es durch Änderungen seitens des Gesetzgebers oder durch Veränderungen in Ihrem persönlichen Leben wie Umzug, Hochzeit oder Scheidung. Nur so können Sie sicherstellen, dass die einmal beauftragten Unterlagen auch nach Jahren noch aktuell sind und im Ernstfall ihren Zweck erfüllen können.</a:t>
            </a:r>
            <a:endParaRPr/>
          </a:p>
          <a:p>
            <a:pPr>
              <a:defRPr/>
            </a:pPr>
            <a:r>
              <a:rPr lang="de-DE" sz="1200">
                <a:solidFill>
                  <a:schemeClr val="tx1"/>
                </a:solidFill>
                <a:latin typeface="+mn-lt"/>
                <a:ea typeface="+mn-ea"/>
                <a:cs typeface="+mn-cs"/>
              </a:rPr>
              <a:t>Natürlich können Sie mit diesen Unterlagen auch eine Sorgerechtsverfügung für Ihre minderjährigen Kinder erstellen und sicher hinterlegen.</a:t>
            </a:r>
            <a:endParaRPr/>
          </a:p>
          <a:p>
            <a:pPr>
              <a:defRPr/>
            </a:pPr>
            <a:endParaRPr lang="de-DE"/>
          </a:p>
        </p:txBody>
      </p:sp>
      <p:sp>
        <p:nvSpPr>
          <p:cNvPr id="4" name="Foliennummernplatzhalter 3"/>
          <p:cNvSpPr>
            <a:spLocks noGrp="1"/>
          </p:cNvSpPr>
          <p:nvPr>
            <p:ph type="sldNum" sz="quarter" idx="5"/>
          </p:nvPr>
        </p:nvSpPr>
        <p:spPr bwMode="auto"/>
        <p:txBody>
          <a:bodyPr/>
          <a:lstStyle/>
          <a:p>
            <a:pPr>
              <a:defRPr/>
            </a:pPr>
            <a:fld id="{083620FB-9949-4818-9D9A-9C64AD0216B7}" type="slidenum">
              <a:rPr lang="de-DE"/>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Mastertitelformat bearbeiten</a:t>
            </a:r>
            <a:endParaRP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
        <p:nvSpPr>
          <p:cNvPr id="4" name="Datumsplatzhalter 3"/>
          <p:cNvSpPr>
            <a:spLocks noGrp="1"/>
          </p:cNvSpPr>
          <p:nvPr>
            <p:ph type="dt" sz="half" idx="10"/>
          </p:nvPr>
        </p:nvSpPr>
        <p:spPr bwMode="auto"/>
        <p:txBody>
          <a:bodyPr/>
          <a:lstStyle/>
          <a:p>
            <a:pPr>
              <a:defRPr/>
            </a:pPr>
            <a:fld id="{225FC021-AE08-4B79-8440-9F7AD36A129D}" type="datetimeFigureOut">
              <a:rPr lang="de-DE"/>
              <a:t>09.04.2026</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86AD519B-B3BF-4CC8-B057-12FCEAAF770C}"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pic>
        <p:nvPicPr>
          <p:cNvPr id="10" name="Grafik 9"/>
          <p:cNvPicPr>
            <a:picLocks noChangeAspect="1"/>
          </p:cNvPicPr>
          <p:nvPr userDrawn="1"/>
        </p:nvPicPr>
        <p:blipFill>
          <a:blip r:embed="rId2"/>
          <a:stretch/>
        </p:blipFill>
        <p:spPr bwMode="auto">
          <a:xfrm>
            <a:off x="11353800" y="6180452"/>
            <a:ext cx="674000" cy="524222"/>
          </a:xfrm>
          <a:prstGeom prst="rect">
            <a:avLst/>
          </a:prstGeom>
        </p:spPr>
      </p:pic>
      <p:sp>
        <p:nvSpPr>
          <p:cNvPr id="13" name="Titel 12"/>
          <p:cNvSpPr>
            <a:spLocks noGrp="1"/>
          </p:cNvSpPr>
          <p:nvPr>
            <p:ph type="title"/>
          </p:nvPr>
        </p:nvSpPr>
        <p:spPr bwMode="auto">
          <a:xfrm>
            <a:off x="838200" y="-7954"/>
            <a:ext cx="10515600" cy="1325563"/>
          </a:xfrm>
        </p:spPr>
        <p:txBody>
          <a:bodyPr>
            <a:normAutofit/>
          </a:bodyPr>
          <a:lstStyle>
            <a:lvl1pPr algn="ctr">
              <a:defRPr sz="3600">
                <a:solidFill>
                  <a:schemeClr val="tx1">
                    <a:lumMod val="65000"/>
                    <a:lumOff val="35000"/>
                  </a:schemeClr>
                </a:solidFill>
                <a:latin typeface="Arial"/>
                <a:cs typeface="Arial"/>
              </a:defRPr>
            </a:lvl1pPr>
          </a:lstStyle>
          <a:p>
            <a:pPr>
              <a:defRPr/>
            </a:pPr>
            <a:r>
              <a:rPr lang="de-DE"/>
              <a:t>Mastertitelformat bearbeiten</a:t>
            </a:r>
            <a:endParaRPr/>
          </a:p>
        </p:txBody>
      </p:sp>
      <p:pic>
        <p:nvPicPr>
          <p:cNvPr id="4" name="Grafik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20193" y="6098218"/>
            <a:ext cx="773494" cy="500383"/>
          </a:xfrm>
          <a:prstGeom prst="rect">
            <a:avLst/>
          </a:prstGeom>
        </p:spPr>
      </p:pic>
      <p:pic>
        <p:nvPicPr>
          <p:cNvPr id="5" name="Bild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45658" y="6073021"/>
            <a:ext cx="1917251" cy="55077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pic>
        <p:nvPicPr>
          <p:cNvPr id="5" name="Grafik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959" y="6149975"/>
            <a:ext cx="2857500" cy="571500"/>
          </a:xfrm>
          <a:prstGeom prst="rect">
            <a:avLst/>
          </a:prstGeom>
        </p:spPr>
      </p:pic>
      <p:pic>
        <p:nvPicPr>
          <p:cNvPr id="6" name="Grafik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220" y="6229330"/>
            <a:ext cx="760760" cy="492145"/>
          </a:xfrm>
          <a:prstGeom prst="rect">
            <a:avLst/>
          </a:prstGeom>
        </p:spPr>
      </p:pic>
    </p:spTree>
    <p:extLst>
      <p:ext uri="{BB962C8B-B14F-4D97-AF65-F5344CB8AC3E}">
        <p14:creationId xmlns:p14="http://schemas.microsoft.com/office/powerpoint/2010/main" val="8367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6700209-0882-45E6-8EB5-78EE3F358D31}" type="datetimeFigureOut">
              <a:rPr lang="de-DE" smtClean="0"/>
              <a:t>09.04.2026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7A4BDF-41AB-4AC9-B8FC-5D9E40398A0B}" type="slidenum">
              <a:rPr lang="de-DE" smtClean="0"/>
              <a:t>‹Nr.›</a:t>
            </a:fld>
            <a:endParaRPr lang="de-DE"/>
          </a:p>
        </p:txBody>
      </p:sp>
      <p:sp>
        <p:nvSpPr>
          <p:cNvPr id="8" name="Rechteck 7"/>
          <p:cNvSpPr/>
          <p:nvPr userDrawn="1"/>
        </p:nvSpPr>
        <p:spPr>
          <a:xfrm>
            <a:off x="0" y="6294664"/>
            <a:ext cx="12192000" cy="563336"/>
          </a:xfrm>
          <a:prstGeom prst="rect">
            <a:avLst/>
          </a:prstGeom>
          <a:gradFill>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12192000" cy="563336"/>
          </a:xfrm>
          <a:prstGeom prst="rect">
            <a:avLst/>
          </a:prstGeom>
          <a:gradFill flip="none" rotWithShape="1">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189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9" y="-24493"/>
            <a:ext cx="3045597" cy="609120"/>
          </a:xfrm>
          <a:prstGeom prst="rect">
            <a:avLst/>
          </a:prstGeom>
        </p:spPr>
      </p:pic>
    </p:spTree>
    <p:extLst>
      <p:ext uri="{BB962C8B-B14F-4D97-AF65-F5344CB8AC3E}">
        <p14:creationId xmlns:p14="http://schemas.microsoft.com/office/powerpoint/2010/main" val="3861148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a:xfrm>
            <a:off x="478369" y="1304925"/>
            <a:ext cx="11235266" cy="4968874"/>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p:cNvSpPr>
            <a:spLocks noGrp="1"/>
          </p:cNvSpPr>
          <p:nvPr>
            <p:ph type="dt" sz="half" idx="10"/>
          </p:nvPr>
        </p:nvSpPr>
        <p:spPr/>
        <p:txBody>
          <a:bodyPr/>
          <a:lstStyle/>
          <a:p>
            <a:r>
              <a:rPr lang="de-DE"/>
              <a:t>01.01.2017</a:t>
            </a:r>
            <a:endParaRPr lang="de-DE" dirty="0"/>
          </a:p>
        </p:txBody>
      </p:sp>
      <p:sp>
        <p:nvSpPr>
          <p:cNvPr id="8" name="Fußzeilenplatzhalter 7"/>
          <p:cNvSpPr>
            <a:spLocks noGrp="1"/>
          </p:cNvSpPr>
          <p:nvPr>
            <p:ph type="ftr" sz="quarter" idx="11"/>
          </p:nvPr>
        </p:nvSpPr>
        <p:spPr/>
        <p:txBody>
          <a:bodyPr/>
          <a:lstStyle/>
          <a:p>
            <a:r>
              <a:rPr lang="de-DE"/>
              <a:t>Kunde / Thema</a:t>
            </a:r>
            <a:endParaRPr lang="de-DE" dirty="0"/>
          </a:p>
        </p:txBody>
      </p:sp>
      <p:sp>
        <p:nvSpPr>
          <p:cNvPr id="9" name="Foliennummernplatzhalter 8"/>
          <p:cNvSpPr>
            <a:spLocks noGrp="1"/>
          </p:cNvSpPr>
          <p:nvPr>
            <p:ph type="sldNum" sz="quarter" idx="12"/>
          </p:nvPr>
        </p:nvSpPr>
        <p:spPr/>
        <p:txBody>
          <a:bodyPr/>
          <a:lstStyle/>
          <a:p>
            <a:fld id="{401A0132-0222-42E9-AC71-EB50CE753378}" type="slidenum">
              <a:rPr lang="de-DE" smtClean="0"/>
              <a:pPr/>
              <a:t>‹Nr.›</a:t>
            </a:fld>
            <a:endParaRPr lang="de-DE" dirty="0"/>
          </a:p>
        </p:txBody>
      </p:sp>
      <p:pic>
        <p:nvPicPr>
          <p:cNvPr id="10" name="Grafik 9">
            <a:extLst>
              <a:ext uri="{FF2B5EF4-FFF2-40B4-BE49-F238E27FC236}">
                <a16:creationId xmlns:a16="http://schemas.microsoft.com/office/drawing/2014/main" id="{1BDD9DE6-3AAF-5B41-5778-8495F12E74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0662" y="6298468"/>
            <a:ext cx="752917" cy="435685"/>
          </a:xfrm>
          <a:prstGeom prst="rect">
            <a:avLst/>
          </a:prstGeom>
        </p:spPr>
      </p:pic>
      <p:sp>
        <p:nvSpPr>
          <p:cNvPr id="11" name="Textfeld 10">
            <a:extLst>
              <a:ext uri="{FF2B5EF4-FFF2-40B4-BE49-F238E27FC236}">
                <a16:creationId xmlns:a16="http://schemas.microsoft.com/office/drawing/2014/main" id="{73F5C89C-EF3A-924F-6307-761D6525DB3D}"/>
              </a:ext>
            </a:extLst>
          </p:cNvPr>
          <p:cNvSpPr txBox="1"/>
          <p:nvPr userDrawn="1"/>
        </p:nvSpPr>
        <p:spPr>
          <a:xfrm>
            <a:off x="2756306" y="6447285"/>
            <a:ext cx="1027525" cy="184666"/>
          </a:xfrm>
          <a:prstGeom prst="rect">
            <a:avLst/>
          </a:prstGeom>
          <a:noFill/>
        </p:spPr>
        <p:txBody>
          <a:bodyPr wrap="none" lIns="0" tIns="0" rIns="0" bIns="0" rtlCol="0">
            <a:spAutoFit/>
          </a:bodyPr>
          <a:lstStyle/>
          <a:p>
            <a:pPr defTabSz="457209"/>
            <a:r>
              <a:rPr lang="de-DE" sz="1200" dirty="0">
                <a:solidFill>
                  <a:prstClr val="black"/>
                </a:solidFill>
                <a:latin typeface="Arial Narrow" panose="020B0606020202030204" pitchFamily="34" charset="0"/>
              </a:rPr>
              <a:t>In Kooperation mit</a:t>
            </a:r>
          </a:p>
        </p:txBody>
      </p:sp>
      <p:pic>
        <p:nvPicPr>
          <p:cNvPr id="12" name="Grafik 11">
            <a:extLst>
              <a:ext uri="{FF2B5EF4-FFF2-40B4-BE49-F238E27FC236}">
                <a16:creationId xmlns:a16="http://schemas.microsoft.com/office/drawing/2014/main" id="{6322B106-F10B-43F0-9570-2AAFD4204B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46246" y="6393369"/>
            <a:ext cx="1862404" cy="264203"/>
          </a:xfrm>
          <a:prstGeom prst="rect">
            <a:avLst/>
          </a:prstGeom>
        </p:spPr>
      </p:pic>
    </p:spTree>
    <p:extLst>
      <p:ext uri="{BB962C8B-B14F-4D97-AF65-F5344CB8AC3E}">
        <p14:creationId xmlns:p14="http://schemas.microsoft.com/office/powerpoint/2010/main" val="119134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6700209-0882-45E6-8EB5-78EE3F358D31}" type="datetimeFigureOut">
              <a:rPr lang="de-DE" smtClean="0"/>
              <a:t>09.04.2026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7A4BDF-41AB-4AC9-B8FC-5D9E40398A0B}" type="slidenum">
              <a:rPr lang="de-DE" smtClean="0"/>
              <a:t>‹Nr.›</a:t>
            </a:fld>
            <a:endParaRPr lang="de-DE"/>
          </a:p>
        </p:txBody>
      </p:sp>
      <p:sp>
        <p:nvSpPr>
          <p:cNvPr id="8" name="Rechteck 7"/>
          <p:cNvSpPr/>
          <p:nvPr userDrawn="1"/>
        </p:nvSpPr>
        <p:spPr>
          <a:xfrm>
            <a:off x="0" y="6294664"/>
            <a:ext cx="12192000" cy="563336"/>
          </a:xfrm>
          <a:prstGeom prst="rect">
            <a:avLst/>
          </a:prstGeom>
          <a:gradFill>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12192000" cy="563336"/>
          </a:xfrm>
          <a:prstGeom prst="rect">
            <a:avLst/>
          </a:prstGeom>
          <a:gradFill flip="none" rotWithShape="1">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189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9" y="-24493"/>
            <a:ext cx="3045597" cy="609120"/>
          </a:xfrm>
          <a:prstGeom prst="rect">
            <a:avLst/>
          </a:prstGeom>
        </p:spPr>
      </p:pic>
    </p:spTree>
    <p:extLst>
      <p:ext uri="{BB962C8B-B14F-4D97-AF65-F5344CB8AC3E}">
        <p14:creationId xmlns:p14="http://schemas.microsoft.com/office/powerpoint/2010/main" val="68079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6700209-0882-45E6-8EB5-78EE3F358D31}" type="datetimeFigureOut">
              <a:rPr lang="de-DE" smtClean="0"/>
              <a:t>09.04.2026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7A4BDF-41AB-4AC9-B8FC-5D9E40398A0B}" type="slidenum">
              <a:rPr lang="de-DE" smtClean="0"/>
              <a:t>‹Nr.›</a:t>
            </a:fld>
            <a:endParaRPr lang="de-DE"/>
          </a:p>
        </p:txBody>
      </p:sp>
      <p:sp>
        <p:nvSpPr>
          <p:cNvPr id="8" name="Rechteck 7"/>
          <p:cNvSpPr/>
          <p:nvPr userDrawn="1"/>
        </p:nvSpPr>
        <p:spPr>
          <a:xfrm>
            <a:off x="0" y="6294664"/>
            <a:ext cx="12192000" cy="563336"/>
          </a:xfrm>
          <a:prstGeom prst="rect">
            <a:avLst/>
          </a:prstGeom>
          <a:gradFill>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5400000" scaled="1"/>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userDrawn="1"/>
        </p:nvSpPr>
        <p:spPr>
          <a:xfrm>
            <a:off x="0" y="0"/>
            <a:ext cx="12192000" cy="563336"/>
          </a:xfrm>
          <a:prstGeom prst="rect">
            <a:avLst/>
          </a:prstGeom>
          <a:gradFill flip="none" rotWithShape="1">
            <a:gsLst>
              <a:gs pos="0">
                <a:schemeClr val="accent1">
                  <a:lumMod val="5000"/>
                  <a:lumOff val="95000"/>
                </a:schemeClr>
              </a:gs>
              <a:gs pos="100000">
                <a:schemeClr val="bg1">
                  <a:lumMod val="85000"/>
                </a:schemeClr>
              </a:gs>
              <a:gs pos="100000">
                <a:schemeClr val="accent1">
                  <a:lumMod val="45000"/>
                  <a:lumOff val="55000"/>
                </a:schemeClr>
              </a:gs>
              <a:gs pos="100000">
                <a:schemeClr val="accent1">
                  <a:lumMod val="30000"/>
                  <a:lumOff val="70000"/>
                </a:schemeClr>
              </a:gs>
            </a:gsLst>
            <a:lin ang="18900000" scaled="1"/>
            <a:tileRect/>
          </a:gra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Grafik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19" y="-24493"/>
            <a:ext cx="3045597" cy="609120"/>
          </a:xfrm>
          <a:prstGeom prst="rect">
            <a:avLst/>
          </a:prstGeom>
        </p:spPr>
      </p:pic>
    </p:spTree>
    <p:extLst>
      <p:ext uri="{BB962C8B-B14F-4D97-AF65-F5344CB8AC3E}">
        <p14:creationId xmlns:p14="http://schemas.microsoft.com/office/powerpoint/2010/main" val="17368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Mastertitelformat bearbeiten</a:t>
            </a:r>
            <a:endParaRP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5FC021-AE08-4B79-8440-9F7AD36A129D}" type="datetimeFigureOut">
              <a:rPr lang="de-DE"/>
              <a:t>09.04.2026</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6AD519B-B3BF-4CC8-B057-12FCEAAF770C}"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jpg"/><Relationship Id="rId7"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vorsorgendigital.advocard.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Rechte%20und%20Pflichten%20Betreuung.pdf" TargetMode="External"/><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8.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Grafik 14"/>
          <p:cNvPicPr>
            <a:picLocks noChangeAspect="1"/>
          </p:cNvPicPr>
          <p:nvPr/>
        </p:nvPicPr>
        <p:blipFill>
          <a:blip r:embed="rId3"/>
          <a:srcRect b="10307"/>
          <a:stretch/>
        </p:blipFill>
        <p:spPr bwMode="auto">
          <a:xfrm>
            <a:off x="3383901" y="3163670"/>
            <a:ext cx="6690947" cy="3429000"/>
          </a:xfrm>
          <a:prstGeom prst="rect">
            <a:avLst/>
          </a:prstGeom>
        </p:spPr>
      </p:pic>
      <p:sp>
        <p:nvSpPr>
          <p:cNvPr id="2" name="Titel 1"/>
          <p:cNvSpPr>
            <a:spLocks noGrp="1"/>
          </p:cNvSpPr>
          <p:nvPr>
            <p:ph type="title"/>
          </p:nvPr>
        </p:nvSpPr>
        <p:spPr bwMode="auto">
          <a:xfrm>
            <a:off x="844060" y="587893"/>
            <a:ext cx="10515600" cy="1325563"/>
          </a:xfrm>
        </p:spPr>
        <p:txBody>
          <a:bodyPr/>
          <a:lstStyle/>
          <a:p>
            <a:pPr>
              <a:defRPr/>
            </a:pPr>
            <a:r>
              <a:rPr lang="de-DE" dirty="0">
                <a:solidFill>
                  <a:schemeClr val="tx1">
                    <a:lumMod val="50000"/>
                    <a:lumOff val="50000"/>
                  </a:schemeClr>
                </a:solidFill>
                <a:latin typeface="Corbel"/>
              </a:rPr>
              <a:t>HERZLICH WILLKOMMEN ZUM HEUTIGEN WEBINAR</a:t>
            </a:r>
          </a:p>
        </p:txBody>
      </p:sp>
      <p:sp>
        <p:nvSpPr>
          <p:cNvPr id="11" name="Textfeld 10"/>
          <p:cNvSpPr txBox="1"/>
          <p:nvPr/>
        </p:nvSpPr>
        <p:spPr bwMode="auto">
          <a:xfrm>
            <a:off x="3050930" y="3244334"/>
            <a:ext cx="6101860" cy="369332"/>
          </a:xfrm>
          <a:prstGeom prst="rect">
            <a:avLst/>
          </a:prstGeom>
          <a:noFill/>
        </p:spPr>
        <p:txBody>
          <a:bodyPr wrap="square">
            <a:spAutoFit/>
          </a:bodyPr>
          <a:lstStyle/>
          <a:p>
            <a:pPr>
              <a:defRPr/>
            </a:pPr>
            <a:r>
              <a:rPr lang="de-DE"/>
              <a:t>﻿</a:t>
            </a:r>
            <a:endParaRPr/>
          </a:p>
        </p:txBody>
      </p:sp>
      <p:sp>
        <p:nvSpPr>
          <p:cNvPr id="5" name="Rechteck 4"/>
          <p:cNvSpPr/>
          <p:nvPr/>
        </p:nvSpPr>
        <p:spPr bwMode="auto">
          <a:xfrm>
            <a:off x="1603160" y="2098122"/>
            <a:ext cx="8997399" cy="880882"/>
          </a:xfrm>
          <a:prstGeom prst="rect">
            <a:avLst/>
          </a:prstGeom>
        </p:spPr>
        <p:txBody>
          <a:bodyPr wrap="none">
            <a:spAutoFit/>
          </a:bodyPr>
          <a:lstStyle/>
          <a:p>
            <a:pPr>
              <a:lnSpc>
                <a:spcPct val="113000"/>
              </a:lnSpc>
              <a:spcAft>
                <a:spcPts val="0"/>
              </a:spcAft>
            </a:pPr>
            <a:r>
              <a:rPr lang="de-DE" sz="4800" dirty="0">
                <a:solidFill>
                  <a:srgbClr val="92D050"/>
                </a:solidFill>
                <a:latin typeface="Corbel" panose="020B0503020204020204" pitchFamily="34" charset="0"/>
                <a:ea typeface="Times New Roman" panose="02020603050405020304" pitchFamily="18" charset="0"/>
              </a:rPr>
              <a:t>Schützen Sie, was Ihnen wichtig ist</a:t>
            </a:r>
            <a:endParaRPr lang="de-DE" sz="4800" dirty="0">
              <a:effectLst/>
              <a:latin typeface="Corbel" panose="020B0503020204020204" pitchFamily="34" charset="0"/>
              <a:ea typeface="Times New Roman"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29"/>
          <p:cNvSpPr txBox="1"/>
          <p:nvPr/>
        </p:nvSpPr>
        <p:spPr>
          <a:xfrm>
            <a:off x="6138761" y="5985449"/>
            <a:ext cx="7065962" cy="276225"/>
          </a:xfrm>
          <a:prstGeom prst="rect">
            <a:avLst/>
          </a:prstGeom>
          <a:noFill/>
        </p:spPr>
        <p:txBody>
          <a:bodyPr>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200" b="0" i="0" u="none" strike="noStrike" kern="0" cap="none" spc="0" normalizeH="0" baseline="0" noProof="0" dirty="0">
                <a:ln>
                  <a:noFill/>
                </a:ln>
                <a:solidFill>
                  <a:srgbClr val="000000">
                    <a:lumMod val="50000"/>
                    <a:lumOff val="50000"/>
                  </a:srgbClr>
                </a:solidFill>
                <a:effectLst/>
                <a:uLnTx/>
                <a:uFillTx/>
                <a:latin typeface="Arial" panose="020B0604020202020204" pitchFamily="34" charset="0"/>
                <a:ea typeface="MS PGothic" panose="020B0600070205080204" pitchFamily="34" charset="-128"/>
                <a:cs typeface="Arial" charset="0"/>
              </a:rPr>
              <a:t>* Quelle: gemäß Jahresberichte Zentrales Vorsorgeregister der Bundesnotarkammer</a:t>
            </a:r>
          </a:p>
        </p:txBody>
      </p:sp>
      <p:graphicFrame>
        <p:nvGraphicFramePr>
          <p:cNvPr id="19" name="Diagramm 5"/>
          <p:cNvGraphicFramePr>
            <a:graphicFrameLocks/>
          </p:cNvGraphicFramePr>
          <p:nvPr>
            <p:extLst>
              <p:ext uri="{D42A27DB-BD31-4B8C-83A1-F6EECF244321}">
                <p14:modId xmlns:p14="http://schemas.microsoft.com/office/powerpoint/2010/main" val="1867038733"/>
              </p:ext>
            </p:extLst>
          </p:nvPr>
        </p:nvGraphicFramePr>
        <p:xfrm>
          <a:off x="5600813" y="722535"/>
          <a:ext cx="5274214" cy="4211040"/>
        </p:xfrm>
        <a:graphic>
          <a:graphicData uri="http://schemas.openxmlformats.org/drawingml/2006/chart">
            <c:chart xmlns:c="http://schemas.openxmlformats.org/drawingml/2006/chart" xmlns:r="http://schemas.openxmlformats.org/officeDocument/2006/relationships" r:id="rId2"/>
          </a:graphicData>
        </a:graphic>
      </p:graphicFrame>
      <p:sp>
        <p:nvSpPr>
          <p:cNvPr id="21" name="Ovale Legende 20"/>
          <p:cNvSpPr/>
          <p:nvPr/>
        </p:nvSpPr>
        <p:spPr>
          <a:xfrm>
            <a:off x="10061662" y="1418417"/>
            <a:ext cx="1231404" cy="1164312"/>
          </a:xfrm>
          <a:prstGeom prst="wedgeEllipseCallout">
            <a:avLst>
              <a:gd name="adj1" fmla="val -71576"/>
              <a:gd name="adj2" fmla="val 7863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700 x täglich</a:t>
            </a:r>
          </a:p>
        </p:txBody>
      </p:sp>
      <p:sp>
        <p:nvSpPr>
          <p:cNvPr id="28" name="Ovale Legende 27"/>
          <p:cNvSpPr/>
          <p:nvPr/>
        </p:nvSpPr>
        <p:spPr>
          <a:xfrm>
            <a:off x="10236272" y="2801806"/>
            <a:ext cx="1513744" cy="1133925"/>
          </a:xfrm>
          <a:prstGeom prst="wedgeEllipseCallout">
            <a:avLst>
              <a:gd name="adj1" fmla="val -71576"/>
              <a:gd name="adj2" fmla="val 78634"/>
            </a:avLst>
          </a:prstGeom>
          <a:solidFill>
            <a:srgbClr val="ED7D3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rPr>
              <a:t> 24 x täglich</a:t>
            </a:r>
          </a:p>
        </p:txBody>
      </p:sp>
      <p:sp>
        <p:nvSpPr>
          <p:cNvPr id="29" name="Textfeld 36"/>
          <p:cNvSpPr txBox="1">
            <a:spLocks noChangeArrowheads="1"/>
          </p:cNvSpPr>
          <p:nvPr/>
        </p:nvSpPr>
        <p:spPr bwMode="auto">
          <a:xfrm>
            <a:off x="4730749" y="5599975"/>
            <a:ext cx="8172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de-DE" altLang="de-DE" sz="1800" b="0" i="0" u="none" strike="noStrike" kern="1200" cap="none" spc="0" normalizeH="0" baseline="0" noProof="0" dirty="0">
                <a:ln>
                  <a:noFill/>
                </a:ln>
                <a:solidFill>
                  <a:srgbClr val="DE3B32"/>
                </a:solidFill>
                <a:effectLst/>
                <a:uLnTx/>
                <a:uFillTx/>
                <a:latin typeface="Arial" panose="020B0604020202020204" pitchFamily="34" charset="0"/>
                <a:ea typeface="MS PGothic" panose="020B0600070205080204" pitchFamily="34" charset="-128"/>
                <a:cs typeface="+mn-cs"/>
              </a:rPr>
              <a:t>In 176.242 Fällen gab es in 2024 keine registrierten Vorsorgedokumente</a:t>
            </a:r>
          </a:p>
        </p:txBody>
      </p:sp>
      <p:pic>
        <p:nvPicPr>
          <p:cNvPr id="3" name="Grafik 2"/>
          <p:cNvPicPr>
            <a:picLocks noChangeAspect="1"/>
          </p:cNvPicPr>
          <p:nvPr/>
        </p:nvPicPr>
        <p:blipFill>
          <a:blip r:embed="rId3"/>
          <a:stretch>
            <a:fillRect/>
          </a:stretch>
        </p:blipFill>
        <p:spPr>
          <a:xfrm>
            <a:off x="377825" y="722535"/>
            <a:ext cx="4228042" cy="5268690"/>
          </a:xfrm>
          <a:prstGeom prst="rect">
            <a:avLst/>
          </a:prstGeom>
          <a:ln>
            <a:noFill/>
          </a:ln>
          <a:effectLst>
            <a:outerShdw blurRad="292100" dist="139700" dir="2700000" algn="tl" rotWithShape="0">
              <a:srgbClr val="333333">
                <a:alpha val="65000"/>
              </a:srgbClr>
            </a:outerShdw>
          </a:effectLst>
        </p:spPr>
      </p:pic>
      <p:sp>
        <p:nvSpPr>
          <p:cNvPr id="2" name="Textfeld 1"/>
          <p:cNvSpPr txBox="1"/>
          <p:nvPr/>
        </p:nvSpPr>
        <p:spPr>
          <a:xfrm>
            <a:off x="6687020" y="4490854"/>
            <a:ext cx="3550972" cy="276999"/>
          </a:xfrm>
          <a:prstGeom prst="rect">
            <a:avLst/>
          </a:prstGeom>
          <a:noFill/>
        </p:spPr>
        <p:txBody>
          <a:bodyPr wrap="none" rtlCol="0">
            <a:spAutoFit/>
          </a:bodyPr>
          <a:lstStyle/>
          <a:p>
            <a:r>
              <a:rPr lang="de-DE" sz="1200" dirty="0"/>
              <a:t>     2019      2020          2021      2022      2023       2024</a:t>
            </a:r>
          </a:p>
        </p:txBody>
      </p:sp>
      <p:sp>
        <p:nvSpPr>
          <p:cNvPr id="4" name="Rechteck 3"/>
          <p:cNvSpPr/>
          <p:nvPr/>
        </p:nvSpPr>
        <p:spPr>
          <a:xfrm>
            <a:off x="2133600" y="1560945"/>
            <a:ext cx="914400" cy="332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058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Grafik 20"/>
          <p:cNvPicPr>
            <a:picLocks noChangeAspect="1"/>
          </p:cNvPicPr>
          <p:nvPr/>
        </p:nvPicPr>
        <p:blipFill>
          <a:blip r:embed="rId3"/>
          <a:srcRect l="1" r="-6274" b="10307"/>
          <a:stretch/>
        </p:blipFill>
        <p:spPr bwMode="auto">
          <a:xfrm>
            <a:off x="6096000" y="3981888"/>
            <a:ext cx="5575145" cy="2857170"/>
          </a:xfrm>
          <a:prstGeom prst="rect">
            <a:avLst/>
          </a:prstGeom>
        </p:spPr>
      </p:pic>
      <p:sp>
        <p:nvSpPr>
          <p:cNvPr id="2" name="Titel 1"/>
          <p:cNvSpPr>
            <a:spLocks noGrp="1"/>
          </p:cNvSpPr>
          <p:nvPr>
            <p:ph type="title"/>
          </p:nvPr>
        </p:nvSpPr>
        <p:spPr bwMode="auto"/>
        <p:txBody>
          <a:bodyPr/>
          <a:lstStyle/>
          <a:p>
            <a:pPr>
              <a:defRPr/>
            </a:pPr>
            <a:r>
              <a:rPr lang="de-DE">
                <a:solidFill>
                  <a:schemeClr val="bg2">
                    <a:lumMod val="75000"/>
                  </a:schemeClr>
                </a:solidFill>
                <a:latin typeface="Corbel"/>
              </a:rPr>
              <a:t>Zusammenfassung: Die Nutzen der privaten und unternehmerischen Notfallplanung</a:t>
            </a:r>
          </a:p>
        </p:txBody>
      </p:sp>
      <p:sp>
        <p:nvSpPr>
          <p:cNvPr id="3" name="Textfeld 2"/>
          <p:cNvSpPr txBox="1"/>
          <p:nvPr/>
        </p:nvSpPr>
        <p:spPr bwMode="auto">
          <a:xfrm>
            <a:off x="627184" y="1195444"/>
            <a:ext cx="10937631" cy="584775"/>
          </a:xfrm>
          <a:prstGeom prst="rect">
            <a:avLst/>
          </a:prstGeom>
          <a:noFill/>
        </p:spPr>
        <p:txBody>
          <a:bodyPr wrap="square" rtlCol="0">
            <a:spAutoFit/>
          </a:bodyPr>
          <a:lstStyle/>
          <a:p>
            <a:pPr algn="ctr">
              <a:defRPr/>
            </a:pPr>
            <a:r>
              <a:rPr lang="de-DE" sz="3200">
                <a:solidFill>
                  <a:srgbClr val="85B919"/>
                </a:solidFill>
                <a:latin typeface="Corbel"/>
              </a:rPr>
              <a:t>Bleiben Sie selbstbestimmt – auch im Notfall </a:t>
            </a:r>
            <a:endParaRPr/>
          </a:p>
        </p:txBody>
      </p:sp>
      <p:pic>
        <p:nvPicPr>
          <p:cNvPr id="4" name="Grafik 3"/>
          <p:cNvPicPr>
            <a:picLocks noChangeAspect="1"/>
          </p:cNvPicPr>
          <p:nvPr/>
        </p:nvPicPr>
        <p:blipFill>
          <a:blip r:embed="rId4"/>
          <a:stretch/>
        </p:blipFill>
        <p:spPr bwMode="auto">
          <a:xfrm>
            <a:off x="838198" y="2353946"/>
            <a:ext cx="539861" cy="419892"/>
          </a:xfrm>
          <a:prstGeom prst="rect">
            <a:avLst/>
          </a:prstGeom>
          <a:solidFill>
            <a:schemeClr val="bg1"/>
          </a:solidFill>
          <a:ln>
            <a:noFill/>
          </a:ln>
        </p:spPr>
      </p:pic>
      <p:pic>
        <p:nvPicPr>
          <p:cNvPr id="5" name="Grafik 4"/>
          <p:cNvPicPr>
            <a:picLocks noChangeAspect="1"/>
          </p:cNvPicPr>
          <p:nvPr/>
        </p:nvPicPr>
        <p:blipFill>
          <a:blip r:embed="rId4"/>
          <a:stretch/>
        </p:blipFill>
        <p:spPr bwMode="auto">
          <a:xfrm>
            <a:off x="838198" y="2980186"/>
            <a:ext cx="539861" cy="419892"/>
          </a:xfrm>
          <a:prstGeom prst="rect">
            <a:avLst/>
          </a:prstGeom>
          <a:solidFill>
            <a:schemeClr val="bg1"/>
          </a:solidFill>
          <a:ln>
            <a:noFill/>
          </a:ln>
        </p:spPr>
      </p:pic>
      <p:pic>
        <p:nvPicPr>
          <p:cNvPr id="6" name="Grafik 5"/>
          <p:cNvPicPr>
            <a:picLocks noChangeAspect="1"/>
          </p:cNvPicPr>
          <p:nvPr/>
        </p:nvPicPr>
        <p:blipFill>
          <a:blip r:embed="rId4"/>
          <a:stretch/>
        </p:blipFill>
        <p:spPr bwMode="auto">
          <a:xfrm>
            <a:off x="838198" y="3601103"/>
            <a:ext cx="539861" cy="419892"/>
          </a:xfrm>
          <a:prstGeom prst="rect">
            <a:avLst/>
          </a:prstGeom>
          <a:solidFill>
            <a:schemeClr val="bg1"/>
          </a:solidFill>
          <a:ln>
            <a:noFill/>
          </a:ln>
        </p:spPr>
      </p:pic>
      <p:sp>
        <p:nvSpPr>
          <p:cNvPr id="9" name="Textfeld 8"/>
          <p:cNvSpPr txBox="1"/>
          <p:nvPr/>
        </p:nvSpPr>
        <p:spPr bwMode="auto">
          <a:xfrm>
            <a:off x="1800155" y="2312173"/>
            <a:ext cx="9453302"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Fortführung aller Angelegenheiten im eigenen Sinne</a:t>
            </a:r>
            <a:endParaRPr lang="de-DE" sz="2400"/>
          </a:p>
        </p:txBody>
      </p:sp>
      <p:sp>
        <p:nvSpPr>
          <p:cNvPr id="10" name="Textfeld 9"/>
          <p:cNvSpPr txBox="1"/>
          <p:nvPr/>
        </p:nvSpPr>
        <p:spPr bwMode="auto">
          <a:xfrm>
            <a:off x="1832812" y="4255664"/>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Schutz der Angehörigen</a:t>
            </a:r>
            <a:endParaRPr lang="de-DE" sz="2400"/>
          </a:p>
        </p:txBody>
      </p:sp>
      <p:sp>
        <p:nvSpPr>
          <p:cNvPr id="11" name="Textfeld 10"/>
          <p:cNvSpPr txBox="1"/>
          <p:nvPr/>
        </p:nvSpPr>
        <p:spPr bwMode="auto">
          <a:xfrm>
            <a:off x="1800154" y="3580216"/>
            <a:ext cx="8135782"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Keine Rechenschaftspflichten der BV gegenüber Behörden</a:t>
            </a:r>
            <a:endParaRPr lang="de-DE" sz="2400"/>
          </a:p>
        </p:txBody>
      </p:sp>
      <p:pic>
        <p:nvPicPr>
          <p:cNvPr id="16" name="Grafik 15"/>
          <p:cNvPicPr>
            <a:picLocks noChangeAspect="1"/>
          </p:cNvPicPr>
          <p:nvPr/>
        </p:nvPicPr>
        <p:blipFill>
          <a:blip r:embed="rId4"/>
          <a:stretch/>
        </p:blipFill>
        <p:spPr bwMode="auto">
          <a:xfrm>
            <a:off x="838198" y="4270317"/>
            <a:ext cx="539861" cy="419892"/>
          </a:xfrm>
          <a:prstGeom prst="rect">
            <a:avLst/>
          </a:prstGeom>
          <a:solidFill>
            <a:schemeClr val="bg1"/>
          </a:solidFill>
          <a:ln>
            <a:noFill/>
          </a:ln>
        </p:spPr>
      </p:pic>
      <p:sp>
        <p:nvSpPr>
          <p:cNvPr id="17" name="Textfeld 16"/>
          <p:cNvSpPr txBox="1"/>
          <p:nvPr/>
        </p:nvSpPr>
        <p:spPr bwMode="auto">
          <a:xfrm>
            <a:off x="1816484" y="2916627"/>
            <a:ext cx="730763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Festlegung der medizinischen Versorgung</a:t>
            </a:r>
            <a:endParaRPr lang="de-DE" sz="2400"/>
          </a:p>
        </p:txBody>
      </p:sp>
      <p:pic>
        <p:nvPicPr>
          <p:cNvPr id="18" name="Grafik 17"/>
          <p:cNvPicPr>
            <a:picLocks noChangeAspect="1"/>
          </p:cNvPicPr>
          <p:nvPr/>
        </p:nvPicPr>
        <p:blipFill>
          <a:blip r:embed="rId4"/>
          <a:stretch/>
        </p:blipFill>
        <p:spPr bwMode="auto">
          <a:xfrm>
            <a:off x="838198" y="4890033"/>
            <a:ext cx="539861" cy="419892"/>
          </a:xfrm>
          <a:prstGeom prst="rect">
            <a:avLst/>
          </a:prstGeom>
          <a:solidFill>
            <a:schemeClr val="bg1"/>
          </a:solidFill>
          <a:ln>
            <a:noFill/>
          </a:ln>
        </p:spPr>
      </p:pic>
      <p:sp>
        <p:nvSpPr>
          <p:cNvPr id="19" name="Textfeld 18"/>
          <p:cNvSpPr txBox="1"/>
          <p:nvPr/>
        </p:nvSpPr>
        <p:spPr bwMode="auto">
          <a:xfrm>
            <a:off x="1800154" y="4869146"/>
            <a:ext cx="730763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Vermögen schützen </a:t>
            </a:r>
            <a:endParaRPr lang="de-DE"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Grafik 14"/>
          <p:cNvPicPr>
            <a:picLocks noChangeAspect="1"/>
          </p:cNvPicPr>
          <p:nvPr/>
        </p:nvPicPr>
        <p:blipFill>
          <a:blip r:embed="rId3"/>
          <a:stretch/>
        </p:blipFill>
        <p:spPr bwMode="auto">
          <a:xfrm>
            <a:off x="8354292" y="2153351"/>
            <a:ext cx="3837708" cy="3837708"/>
          </a:xfrm>
          <a:prstGeom prst="rect">
            <a:avLst/>
          </a:prstGeom>
        </p:spPr>
      </p:pic>
      <p:sp>
        <p:nvSpPr>
          <p:cNvPr id="2" name="Titel 1"/>
          <p:cNvSpPr>
            <a:spLocks noGrp="1"/>
          </p:cNvSpPr>
          <p:nvPr>
            <p:ph type="title"/>
          </p:nvPr>
        </p:nvSpPr>
        <p:spPr bwMode="auto"/>
        <p:txBody>
          <a:bodyPr/>
          <a:lstStyle/>
          <a:p>
            <a:pPr>
              <a:defRPr/>
            </a:pPr>
            <a:r>
              <a:rPr lang="de-DE">
                <a:solidFill>
                  <a:schemeClr val="tx1">
                    <a:lumMod val="50000"/>
                    <a:lumOff val="50000"/>
                  </a:schemeClr>
                </a:solidFill>
                <a:latin typeface="Corbel"/>
              </a:rPr>
              <a:t>Wichtige Grundlagen</a:t>
            </a:r>
            <a:endParaRPr/>
          </a:p>
        </p:txBody>
      </p:sp>
      <p:sp>
        <p:nvSpPr>
          <p:cNvPr id="3" name="Textfeld 2"/>
          <p:cNvSpPr txBox="1"/>
          <p:nvPr/>
        </p:nvSpPr>
        <p:spPr bwMode="auto">
          <a:xfrm>
            <a:off x="627184" y="1369126"/>
            <a:ext cx="10937631" cy="584775"/>
          </a:xfrm>
          <a:prstGeom prst="rect">
            <a:avLst/>
          </a:prstGeom>
          <a:noFill/>
        </p:spPr>
        <p:txBody>
          <a:bodyPr wrap="square" rtlCol="0">
            <a:spAutoFit/>
          </a:bodyPr>
          <a:lstStyle/>
          <a:p>
            <a:pPr algn="ctr">
              <a:defRPr/>
            </a:pPr>
            <a:r>
              <a:rPr lang="de-DE" sz="3200">
                <a:solidFill>
                  <a:srgbClr val="85B919"/>
                </a:solidFill>
                <a:latin typeface="Corbel"/>
              </a:rPr>
              <a:t>Fachanwälte weisen auf fünf Aspekte hin</a:t>
            </a:r>
            <a:endParaRPr/>
          </a:p>
        </p:txBody>
      </p:sp>
      <p:pic>
        <p:nvPicPr>
          <p:cNvPr id="4" name="Grafik 3"/>
          <p:cNvPicPr>
            <a:picLocks noChangeAspect="1"/>
          </p:cNvPicPr>
          <p:nvPr/>
        </p:nvPicPr>
        <p:blipFill>
          <a:blip r:embed="rId4"/>
          <a:stretch/>
        </p:blipFill>
        <p:spPr bwMode="auto">
          <a:xfrm>
            <a:off x="838198" y="2592814"/>
            <a:ext cx="539861" cy="419892"/>
          </a:xfrm>
          <a:prstGeom prst="rect">
            <a:avLst/>
          </a:prstGeom>
          <a:solidFill>
            <a:schemeClr val="bg1"/>
          </a:solidFill>
          <a:ln>
            <a:noFill/>
          </a:ln>
        </p:spPr>
      </p:pic>
      <p:pic>
        <p:nvPicPr>
          <p:cNvPr id="5" name="Grafik 4"/>
          <p:cNvPicPr>
            <a:picLocks noChangeAspect="1"/>
          </p:cNvPicPr>
          <p:nvPr/>
        </p:nvPicPr>
        <p:blipFill>
          <a:blip r:embed="rId4"/>
          <a:stretch/>
        </p:blipFill>
        <p:spPr bwMode="auto">
          <a:xfrm>
            <a:off x="838198" y="3219054"/>
            <a:ext cx="539861" cy="419892"/>
          </a:xfrm>
          <a:prstGeom prst="rect">
            <a:avLst/>
          </a:prstGeom>
          <a:solidFill>
            <a:schemeClr val="bg1"/>
          </a:solidFill>
          <a:ln>
            <a:noFill/>
          </a:ln>
        </p:spPr>
      </p:pic>
      <p:pic>
        <p:nvPicPr>
          <p:cNvPr id="6" name="Grafik 5"/>
          <p:cNvPicPr>
            <a:picLocks noChangeAspect="1"/>
          </p:cNvPicPr>
          <p:nvPr/>
        </p:nvPicPr>
        <p:blipFill>
          <a:blip r:embed="rId4"/>
          <a:stretch/>
        </p:blipFill>
        <p:spPr bwMode="auto">
          <a:xfrm>
            <a:off x="838198" y="3839971"/>
            <a:ext cx="539861" cy="419892"/>
          </a:xfrm>
          <a:prstGeom prst="rect">
            <a:avLst/>
          </a:prstGeom>
          <a:solidFill>
            <a:schemeClr val="bg1"/>
          </a:solidFill>
          <a:ln>
            <a:noFill/>
          </a:ln>
        </p:spPr>
      </p:pic>
      <p:pic>
        <p:nvPicPr>
          <p:cNvPr id="7" name="Grafik 6"/>
          <p:cNvPicPr>
            <a:picLocks noChangeAspect="1"/>
          </p:cNvPicPr>
          <p:nvPr/>
        </p:nvPicPr>
        <p:blipFill>
          <a:blip r:embed="rId4"/>
          <a:stretch/>
        </p:blipFill>
        <p:spPr bwMode="auto">
          <a:xfrm>
            <a:off x="844657" y="4460888"/>
            <a:ext cx="539861" cy="419892"/>
          </a:xfrm>
          <a:prstGeom prst="rect">
            <a:avLst/>
          </a:prstGeom>
          <a:solidFill>
            <a:schemeClr val="bg1"/>
          </a:solidFill>
          <a:ln>
            <a:noFill/>
          </a:ln>
        </p:spPr>
      </p:pic>
      <p:pic>
        <p:nvPicPr>
          <p:cNvPr id="8" name="Grafik 7"/>
          <p:cNvPicPr>
            <a:picLocks noChangeAspect="1"/>
          </p:cNvPicPr>
          <p:nvPr/>
        </p:nvPicPr>
        <p:blipFill>
          <a:blip r:embed="rId4"/>
          <a:stretch/>
        </p:blipFill>
        <p:spPr bwMode="auto">
          <a:xfrm>
            <a:off x="844657" y="5110546"/>
            <a:ext cx="539861" cy="419892"/>
          </a:xfrm>
          <a:prstGeom prst="rect">
            <a:avLst/>
          </a:prstGeom>
          <a:solidFill>
            <a:schemeClr val="bg1"/>
          </a:solidFill>
          <a:ln>
            <a:noFill/>
          </a:ln>
        </p:spPr>
      </p:pic>
      <p:sp>
        <p:nvSpPr>
          <p:cNvPr id="9" name="Textfeld 8"/>
          <p:cNvSpPr txBox="1"/>
          <p:nvPr/>
        </p:nvSpPr>
        <p:spPr bwMode="auto">
          <a:xfrm>
            <a:off x="1800155" y="2551041"/>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Rechtssicherheit der Dokumente</a:t>
            </a:r>
            <a:endParaRPr lang="de-DE" sz="2400"/>
          </a:p>
        </p:txBody>
      </p:sp>
      <p:sp>
        <p:nvSpPr>
          <p:cNvPr id="10" name="Textfeld 9"/>
          <p:cNvSpPr txBox="1"/>
          <p:nvPr/>
        </p:nvSpPr>
        <p:spPr bwMode="auto">
          <a:xfrm>
            <a:off x="1800155" y="3219054"/>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Auffindbarkeit + Zurverfügungstellung</a:t>
            </a:r>
            <a:endParaRPr lang="de-DE" sz="2400"/>
          </a:p>
        </p:txBody>
      </p:sp>
      <p:sp>
        <p:nvSpPr>
          <p:cNvPr id="11" name="Textfeld 10"/>
          <p:cNvSpPr txBox="1"/>
          <p:nvPr/>
        </p:nvSpPr>
        <p:spPr bwMode="auto">
          <a:xfrm>
            <a:off x="1800155" y="3819084"/>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Regelmäßige Aktualisierungen</a:t>
            </a:r>
            <a:endParaRPr lang="de-DE" sz="2400"/>
          </a:p>
        </p:txBody>
      </p:sp>
      <p:sp>
        <p:nvSpPr>
          <p:cNvPr id="12" name="Textfeld 11"/>
          <p:cNvSpPr txBox="1"/>
          <p:nvPr/>
        </p:nvSpPr>
        <p:spPr bwMode="auto">
          <a:xfrm>
            <a:off x="1800155" y="4440117"/>
            <a:ext cx="6138500" cy="461665"/>
          </a:xfrm>
          <a:prstGeom prst="rect">
            <a:avLst/>
          </a:prstGeom>
          <a:noFill/>
        </p:spPr>
        <p:txBody>
          <a:bodyPr wrap="square" rtlCol="0">
            <a:spAutoFit/>
          </a:bodyPr>
          <a:lstStyle/>
          <a:p>
            <a:pPr>
              <a:defRPr/>
            </a:pPr>
            <a:r>
              <a:rPr lang="de-DE" sz="2400">
                <a:solidFill>
                  <a:prstClr val="black">
                    <a:lumMod val="50000"/>
                    <a:lumOff val="50000"/>
                  </a:prstClr>
                </a:solidFill>
                <a:latin typeface="Corbel"/>
                <a:ea typeface="Calibri"/>
                <a:cs typeface="Times New Roman"/>
              </a:rPr>
              <a:t>Sichere Verwahrung</a:t>
            </a:r>
            <a:endParaRPr lang="de-DE" sz="2400"/>
          </a:p>
        </p:txBody>
      </p:sp>
      <p:sp>
        <p:nvSpPr>
          <p:cNvPr id="13" name="Textfeld 12"/>
          <p:cNvSpPr txBox="1"/>
          <p:nvPr/>
        </p:nvSpPr>
        <p:spPr bwMode="auto">
          <a:xfrm>
            <a:off x="1800154" y="5061151"/>
            <a:ext cx="6886645" cy="461665"/>
          </a:xfrm>
          <a:prstGeom prst="rect">
            <a:avLst/>
          </a:prstGeom>
          <a:noFill/>
        </p:spPr>
        <p:txBody>
          <a:bodyPr wrap="square" rtlCol="0">
            <a:spAutoFit/>
          </a:bodyPr>
          <a:lstStyle/>
          <a:p>
            <a:pPr>
              <a:defRPr/>
            </a:pPr>
            <a:r>
              <a:rPr lang="de-DE" sz="2400">
                <a:solidFill>
                  <a:prstClr val="black">
                    <a:lumMod val="50000"/>
                    <a:lumOff val="50000"/>
                  </a:prstClr>
                </a:solidFill>
                <a:latin typeface="Corbel"/>
                <a:ea typeface="Calibri"/>
                <a:cs typeface="Times New Roman"/>
              </a:rPr>
              <a:t>Handlungsanleitungen für die Bevollmächtigten</a:t>
            </a:r>
            <a:endParaRPr lang="de-DE" sz="2400"/>
          </a:p>
        </p:txBody>
      </p:sp>
      <p:sp>
        <p:nvSpPr>
          <p:cNvPr id="16" name="Textfeld 15"/>
          <p:cNvSpPr txBox="1"/>
          <p:nvPr/>
        </p:nvSpPr>
        <p:spPr bwMode="auto">
          <a:xfrm>
            <a:off x="-10010112" y="1366752"/>
            <a:ext cx="10937631" cy="584775"/>
          </a:xfrm>
          <a:prstGeom prst="rect">
            <a:avLst/>
          </a:prstGeom>
          <a:noFill/>
        </p:spPr>
        <p:txBody>
          <a:bodyPr wrap="square" rtlCol="0">
            <a:spAutoFit/>
          </a:bodyPr>
          <a:lstStyle/>
          <a:p>
            <a:pPr algn="ctr">
              <a:defRPr/>
            </a:pPr>
            <a:r>
              <a:rPr lang="de-DE" sz="3200">
                <a:solidFill>
                  <a:srgbClr val="85B919"/>
                </a:solidFill>
              </a:rPr>
              <a:t>Wege zu Ihrem Notfallplan</a:t>
            </a:r>
            <a:endParaRPr/>
          </a:p>
        </p:txBody>
      </p:sp>
      <p:graphicFrame>
        <p:nvGraphicFramePr>
          <p:cNvPr id="18" name="Tabelle 15"/>
          <p:cNvGraphicFramePr>
            <a:graphicFrameLocks noGrp="1"/>
          </p:cNvGraphicFramePr>
          <p:nvPr/>
        </p:nvGraphicFramePr>
        <p:xfrm>
          <a:off x="1522044" y="7571260"/>
          <a:ext cx="9147909" cy="4258515"/>
        </p:xfrm>
        <a:graphic>
          <a:graphicData uri="http://schemas.openxmlformats.org/drawingml/2006/table">
            <a:tbl>
              <a:tblPr firstRow="1" bandRow="1">
                <a:tableStyleId>{2D5ABB26-0587-4C30-8999-92F81FD0307C}</a:tableStyleId>
              </a:tblPr>
              <a:tblGrid>
                <a:gridCol w="2363177">
                  <a:extLst>
                    <a:ext uri="{9D8B030D-6E8A-4147-A177-3AD203B41FA5}">
                      <a16:colId xmlns:a16="http://schemas.microsoft.com/office/drawing/2014/main" val="20000"/>
                    </a:ext>
                  </a:extLst>
                </a:gridCol>
                <a:gridCol w="2363177">
                  <a:extLst>
                    <a:ext uri="{9D8B030D-6E8A-4147-A177-3AD203B41FA5}">
                      <a16:colId xmlns:a16="http://schemas.microsoft.com/office/drawing/2014/main" val="20001"/>
                    </a:ext>
                  </a:extLst>
                </a:gridCol>
                <a:gridCol w="2363177">
                  <a:extLst>
                    <a:ext uri="{9D8B030D-6E8A-4147-A177-3AD203B41FA5}">
                      <a16:colId xmlns:a16="http://schemas.microsoft.com/office/drawing/2014/main" val="20002"/>
                    </a:ext>
                  </a:extLst>
                </a:gridCol>
                <a:gridCol w="2058378">
                  <a:extLst>
                    <a:ext uri="{9D8B030D-6E8A-4147-A177-3AD203B41FA5}">
                      <a16:colId xmlns:a16="http://schemas.microsoft.com/office/drawing/2014/main" val="20003"/>
                    </a:ext>
                  </a:extLst>
                </a:gridCol>
              </a:tblGrid>
              <a:tr h="679245">
                <a:tc>
                  <a:txBody>
                    <a:bodyPr/>
                    <a:lstStyle/>
                    <a:p>
                      <a:pPr>
                        <a:defRPr/>
                      </a:pPr>
                      <a:endParaRPr lang="de-DE">
                        <a:solidFill>
                          <a:schemeClr val="tx1">
                            <a:lumMod val="75000"/>
                            <a:lumOff val="25000"/>
                          </a:schemeClr>
                        </a:solidFill>
                        <a:latin typeface="Corbel"/>
                      </a:endParaRPr>
                    </a:p>
                  </a:txBody>
                  <a:tcPr>
                    <a:lnL w="12700" algn="ctr">
                      <a:noFill/>
                    </a:lnL>
                    <a:lnR w="12700" algn="ctr">
                      <a:noFill/>
                    </a:lnR>
                    <a:lnT w="12700" algn="ctr">
                      <a:noFill/>
                    </a:lnT>
                    <a:lnB w="12700" algn="ctr">
                      <a:noFill/>
                    </a:lnB>
                    <a:solidFill>
                      <a:srgbClr val="D8F3A3"/>
                    </a:solidFill>
                  </a:tcPr>
                </a:tc>
                <a:tc>
                  <a:txBody>
                    <a:bodyPr/>
                    <a:lstStyle/>
                    <a:p>
                      <a:pPr algn="ctr">
                        <a:defRPr/>
                      </a:pPr>
                      <a:r>
                        <a:rPr lang="de-DE" b="1">
                          <a:solidFill>
                            <a:schemeClr val="tx1">
                              <a:lumMod val="75000"/>
                              <a:lumOff val="25000"/>
                            </a:schemeClr>
                          </a:solidFill>
                        </a:rPr>
                        <a:t>Handschriftliche Erstellung</a:t>
                      </a:r>
                      <a:endParaRPr lang="de-DE" b="1">
                        <a:solidFill>
                          <a:schemeClr val="tx1">
                            <a:lumMod val="75000"/>
                            <a:lumOff val="25000"/>
                          </a:schemeClr>
                        </a:solidFill>
                        <a:latin typeface="Corbel"/>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1">
                          <a:solidFill>
                            <a:schemeClr val="tx1">
                              <a:lumMod val="75000"/>
                              <a:lumOff val="25000"/>
                            </a:schemeClr>
                          </a:solidFill>
                        </a:rPr>
                        <a:t>Formulare aus Internet oder Buchhandel</a:t>
                      </a:r>
                      <a:endParaRPr lang="de-DE" sz="1800" b="1">
                        <a:solidFill>
                          <a:schemeClr val="tx1">
                            <a:lumMod val="75000"/>
                            <a:lumOff val="25000"/>
                          </a:schemeClr>
                        </a:solidFill>
                        <a:latin typeface="Corbel"/>
                        <a:ea typeface="Calibri"/>
                        <a:cs typeface="Times New Roman"/>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1">
                          <a:solidFill>
                            <a:schemeClr val="tx1">
                              <a:lumMod val="75000"/>
                              <a:lumOff val="25000"/>
                            </a:schemeClr>
                          </a:solidFill>
                        </a:rPr>
                        <a:t>Erstellung durch </a:t>
                      </a:r>
                      <a:br>
                        <a:rPr lang="de-DE" sz="1800" b="1">
                          <a:solidFill>
                            <a:schemeClr val="tx1">
                              <a:lumMod val="75000"/>
                              <a:lumOff val="25000"/>
                            </a:schemeClr>
                          </a:solidFill>
                        </a:rPr>
                      </a:br>
                      <a:r>
                        <a:rPr lang="de-DE" sz="1800" b="1">
                          <a:solidFill>
                            <a:schemeClr val="tx1">
                              <a:lumMod val="75000"/>
                              <a:lumOff val="25000"/>
                            </a:schemeClr>
                          </a:solidFill>
                        </a:rPr>
                        <a:t>Juristen</a:t>
                      </a:r>
                      <a:endParaRPr/>
                    </a:p>
                  </a:txBody>
                  <a:tcPr>
                    <a:lnL w="12700" algn="ctr">
                      <a:noFill/>
                    </a:lnL>
                    <a:lnR w="12700" algn="ctr">
                      <a:noFill/>
                    </a:lnR>
                    <a:lnT w="12700" algn="ctr">
                      <a:noFill/>
                    </a:lnT>
                    <a:lnB w="12700" algn="ctr">
                      <a:noFill/>
                    </a:lnB>
                    <a:solidFill>
                      <a:srgbClr val="D8F3A3"/>
                    </a:solidFill>
                  </a:tcPr>
                </a:tc>
                <a:extLst>
                  <a:ext uri="{0D108BD9-81ED-4DB2-BD59-A6C34878D82A}">
                    <a16:rowId xmlns:a16="http://schemas.microsoft.com/office/drawing/2014/main" val="10000"/>
                  </a:ext>
                </a:extLst>
              </a:tr>
              <a:tr h="679245">
                <a:tc>
                  <a:txBody>
                    <a:bodyPr/>
                    <a:lstStyle/>
                    <a:p>
                      <a:pPr marL="0" marR="0" lvl="0" indent="0" algn="l" defTabSz="914400">
                        <a:lnSpc>
                          <a:spcPct val="100000"/>
                        </a:lnSpc>
                        <a:spcBef>
                          <a:spcPts val="0"/>
                        </a:spcBef>
                        <a:spcAft>
                          <a:spcPts val="0"/>
                        </a:spcAft>
                        <a:buClrTx/>
                        <a:buSzTx/>
                        <a:buFontTx/>
                        <a:buNone/>
                        <a:defRPr/>
                      </a:pPr>
                      <a:r>
                        <a:rPr lang="de-DE" b="1">
                          <a:solidFill>
                            <a:schemeClr val="tx1">
                              <a:lumMod val="50000"/>
                              <a:lumOff val="50000"/>
                            </a:schemeClr>
                          </a:solidFill>
                        </a:rPr>
                        <a:t>Rechtssicherheit der Dokumente</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5B919"/>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1"/>
                  </a:ext>
                </a:extLst>
              </a:tr>
              <a:tr h="679245">
                <a:tc>
                  <a:txBody>
                    <a:bodyPr/>
                    <a:lstStyle/>
                    <a:p>
                      <a:pPr marL="0" marR="0" lvl="0" indent="0" algn="l" defTabSz="914400">
                        <a:lnSpc>
                          <a:spcPct val="100000"/>
                        </a:lnSpc>
                        <a:spcBef>
                          <a:spcPts val="0"/>
                        </a:spcBef>
                        <a:spcAft>
                          <a:spcPts val="0"/>
                        </a:spcAft>
                        <a:buClrTx/>
                        <a:buSzTx/>
                        <a:buFontTx/>
                        <a:buNone/>
                        <a:defRPr/>
                      </a:pPr>
                      <a:r>
                        <a:rPr lang="de-DE" b="1">
                          <a:solidFill>
                            <a:schemeClr val="tx1">
                              <a:lumMod val="50000"/>
                              <a:lumOff val="50000"/>
                            </a:schemeClr>
                          </a:solidFill>
                        </a:rPr>
                        <a:t>Auffindbarkeit und Zurverfügungstellung</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2"/>
                  </a:ext>
                </a:extLst>
              </a:tr>
              <a:tr h="67924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Regelmäßige Aktualisierungen</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3"/>
                  </a:ext>
                </a:extLst>
              </a:tr>
              <a:tr h="62713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Sichere Verwahrung</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4"/>
                  </a:ext>
                </a:extLst>
              </a:tr>
              <a:tr h="67924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Handlungsanleitung für Bevollmächtigte</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 name="Grafik 14"/>
          <p:cNvPicPr>
            <a:picLocks noChangeAspect="1"/>
          </p:cNvPicPr>
          <p:nvPr/>
        </p:nvPicPr>
        <p:blipFill>
          <a:blip r:embed="rId3"/>
          <a:stretch/>
        </p:blipFill>
        <p:spPr bwMode="auto">
          <a:xfrm>
            <a:off x="18619486" y="2131062"/>
            <a:ext cx="3837708" cy="3837708"/>
          </a:xfrm>
          <a:prstGeom prst="rect">
            <a:avLst/>
          </a:prstGeom>
        </p:spPr>
      </p:pic>
      <p:sp>
        <p:nvSpPr>
          <p:cNvPr id="3" name="Textfeld 2"/>
          <p:cNvSpPr txBox="1"/>
          <p:nvPr/>
        </p:nvSpPr>
        <p:spPr bwMode="auto">
          <a:xfrm>
            <a:off x="13340294" y="1283002"/>
            <a:ext cx="10937631" cy="584775"/>
          </a:xfrm>
          <a:prstGeom prst="rect">
            <a:avLst/>
          </a:prstGeom>
          <a:noFill/>
        </p:spPr>
        <p:txBody>
          <a:bodyPr wrap="square" rtlCol="0">
            <a:spAutoFit/>
          </a:bodyPr>
          <a:lstStyle/>
          <a:p>
            <a:pPr algn="ctr">
              <a:defRPr/>
            </a:pPr>
            <a:r>
              <a:rPr lang="de-DE" sz="3200">
                <a:solidFill>
                  <a:srgbClr val="85B919"/>
                </a:solidFill>
              </a:rPr>
              <a:t>Fachanwälte weisen auf fünf Aspekte hin</a:t>
            </a:r>
            <a:endParaRPr/>
          </a:p>
        </p:txBody>
      </p:sp>
      <p:pic>
        <p:nvPicPr>
          <p:cNvPr id="4" name="Grafik 3"/>
          <p:cNvPicPr>
            <a:picLocks noChangeAspect="1"/>
          </p:cNvPicPr>
          <p:nvPr/>
        </p:nvPicPr>
        <p:blipFill>
          <a:blip r:embed="rId4"/>
          <a:stretch/>
        </p:blipFill>
        <p:spPr bwMode="auto">
          <a:xfrm>
            <a:off x="-8572503" y="2499507"/>
            <a:ext cx="539861" cy="419892"/>
          </a:xfrm>
          <a:prstGeom prst="rect">
            <a:avLst/>
          </a:prstGeom>
          <a:solidFill>
            <a:schemeClr val="bg1"/>
          </a:solidFill>
          <a:ln>
            <a:noFill/>
          </a:ln>
        </p:spPr>
      </p:pic>
      <p:pic>
        <p:nvPicPr>
          <p:cNvPr id="5" name="Grafik 4"/>
          <p:cNvPicPr>
            <a:picLocks noChangeAspect="1"/>
          </p:cNvPicPr>
          <p:nvPr/>
        </p:nvPicPr>
        <p:blipFill>
          <a:blip r:embed="rId4"/>
          <a:stretch/>
        </p:blipFill>
        <p:spPr bwMode="auto">
          <a:xfrm>
            <a:off x="-8572501" y="3219054"/>
            <a:ext cx="539861" cy="419892"/>
          </a:xfrm>
          <a:prstGeom prst="rect">
            <a:avLst/>
          </a:prstGeom>
          <a:solidFill>
            <a:schemeClr val="bg1"/>
          </a:solidFill>
          <a:ln>
            <a:noFill/>
          </a:ln>
        </p:spPr>
      </p:pic>
      <p:pic>
        <p:nvPicPr>
          <p:cNvPr id="6" name="Grafik 5"/>
          <p:cNvPicPr>
            <a:picLocks noChangeAspect="1"/>
          </p:cNvPicPr>
          <p:nvPr/>
        </p:nvPicPr>
        <p:blipFill>
          <a:blip r:embed="rId4"/>
          <a:stretch/>
        </p:blipFill>
        <p:spPr bwMode="auto">
          <a:xfrm>
            <a:off x="-8572502" y="3839971"/>
            <a:ext cx="539861" cy="419892"/>
          </a:xfrm>
          <a:prstGeom prst="rect">
            <a:avLst/>
          </a:prstGeom>
          <a:solidFill>
            <a:schemeClr val="bg1"/>
          </a:solidFill>
          <a:ln>
            <a:noFill/>
          </a:ln>
        </p:spPr>
      </p:pic>
      <p:pic>
        <p:nvPicPr>
          <p:cNvPr id="7" name="Grafik 6"/>
          <p:cNvPicPr>
            <a:picLocks noChangeAspect="1"/>
          </p:cNvPicPr>
          <p:nvPr/>
        </p:nvPicPr>
        <p:blipFill>
          <a:blip r:embed="rId4"/>
          <a:stretch/>
        </p:blipFill>
        <p:spPr bwMode="auto">
          <a:xfrm>
            <a:off x="-8566043" y="4460888"/>
            <a:ext cx="539861" cy="419892"/>
          </a:xfrm>
          <a:prstGeom prst="rect">
            <a:avLst/>
          </a:prstGeom>
          <a:solidFill>
            <a:schemeClr val="bg1"/>
          </a:solidFill>
          <a:ln>
            <a:noFill/>
          </a:ln>
        </p:spPr>
      </p:pic>
      <p:pic>
        <p:nvPicPr>
          <p:cNvPr id="8" name="Grafik 7"/>
          <p:cNvPicPr>
            <a:picLocks noChangeAspect="1"/>
          </p:cNvPicPr>
          <p:nvPr/>
        </p:nvPicPr>
        <p:blipFill>
          <a:blip r:embed="rId4"/>
          <a:stretch/>
        </p:blipFill>
        <p:spPr bwMode="auto">
          <a:xfrm>
            <a:off x="-8566043" y="5110546"/>
            <a:ext cx="539861" cy="419892"/>
          </a:xfrm>
          <a:prstGeom prst="rect">
            <a:avLst/>
          </a:prstGeom>
          <a:solidFill>
            <a:schemeClr val="bg1"/>
          </a:solidFill>
          <a:ln>
            <a:noFill/>
          </a:ln>
        </p:spPr>
      </p:pic>
      <p:sp>
        <p:nvSpPr>
          <p:cNvPr id="9" name="Textfeld 8"/>
          <p:cNvSpPr txBox="1"/>
          <p:nvPr/>
        </p:nvSpPr>
        <p:spPr bwMode="auto">
          <a:xfrm>
            <a:off x="620471" y="310680"/>
            <a:ext cx="11405507" cy="646331"/>
          </a:xfrm>
          <a:prstGeom prst="rect">
            <a:avLst/>
          </a:prstGeom>
          <a:noFill/>
        </p:spPr>
        <p:txBody>
          <a:bodyPr wrap="square" rtlCol="0">
            <a:spAutoFit/>
          </a:bodyPr>
          <a:lstStyle/>
          <a:p>
            <a:pPr>
              <a:defRPr/>
            </a:pPr>
            <a:r>
              <a:rPr lang="de-DE" sz="3600">
                <a:solidFill>
                  <a:schemeClr val="tx1">
                    <a:lumMod val="50000"/>
                    <a:lumOff val="50000"/>
                  </a:schemeClr>
                </a:solidFill>
                <a:latin typeface="Corbel"/>
                <a:cs typeface="Times New Roman"/>
              </a:rPr>
              <a:t>Fünf wichtige  Aspekte – und deren Umsetzungsoptionen</a:t>
            </a:r>
            <a:endParaRPr lang="de-DE" sz="3600"/>
          </a:p>
        </p:txBody>
      </p:sp>
      <p:sp>
        <p:nvSpPr>
          <p:cNvPr id="10" name="Textfeld 9"/>
          <p:cNvSpPr txBox="1"/>
          <p:nvPr/>
        </p:nvSpPr>
        <p:spPr bwMode="auto">
          <a:xfrm>
            <a:off x="-7610545" y="3219054"/>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Auffindbarkeit + Zurverfügungstellung</a:t>
            </a:r>
            <a:endParaRPr lang="de-DE" sz="2400"/>
          </a:p>
        </p:txBody>
      </p:sp>
      <p:sp>
        <p:nvSpPr>
          <p:cNvPr id="11" name="Textfeld 10"/>
          <p:cNvSpPr txBox="1"/>
          <p:nvPr/>
        </p:nvSpPr>
        <p:spPr bwMode="auto">
          <a:xfrm>
            <a:off x="-7610545" y="3819084"/>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Regelmäßige Aktualisierungen</a:t>
            </a:r>
            <a:endParaRPr lang="de-DE" sz="2400"/>
          </a:p>
        </p:txBody>
      </p:sp>
      <p:sp>
        <p:nvSpPr>
          <p:cNvPr id="12" name="Textfeld 11"/>
          <p:cNvSpPr txBox="1"/>
          <p:nvPr/>
        </p:nvSpPr>
        <p:spPr bwMode="auto">
          <a:xfrm>
            <a:off x="-7610545" y="4440117"/>
            <a:ext cx="6138500" cy="461665"/>
          </a:xfrm>
          <a:prstGeom prst="rect">
            <a:avLst/>
          </a:prstGeom>
          <a:noFill/>
        </p:spPr>
        <p:txBody>
          <a:bodyPr wrap="square" rtlCol="0">
            <a:spAutoFit/>
          </a:bodyPr>
          <a:lstStyle/>
          <a:p>
            <a:pPr>
              <a:defRPr/>
            </a:pPr>
            <a:r>
              <a:rPr lang="de-DE" sz="2400">
                <a:solidFill>
                  <a:prstClr val="black">
                    <a:lumMod val="50000"/>
                    <a:lumOff val="50000"/>
                  </a:prstClr>
                </a:solidFill>
                <a:latin typeface="Corbel"/>
                <a:ea typeface="Calibri"/>
                <a:cs typeface="Times New Roman"/>
              </a:rPr>
              <a:t>Sichere Verwahrung</a:t>
            </a:r>
            <a:endParaRPr lang="de-DE" sz="2400"/>
          </a:p>
        </p:txBody>
      </p:sp>
      <p:sp>
        <p:nvSpPr>
          <p:cNvPr id="13" name="Textfeld 12"/>
          <p:cNvSpPr txBox="1"/>
          <p:nvPr/>
        </p:nvSpPr>
        <p:spPr bwMode="auto">
          <a:xfrm>
            <a:off x="-7610546" y="5061151"/>
            <a:ext cx="6886645" cy="461665"/>
          </a:xfrm>
          <a:prstGeom prst="rect">
            <a:avLst/>
          </a:prstGeom>
          <a:noFill/>
        </p:spPr>
        <p:txBody>
          <a:bodyPr wrap="square" rtlCol="0">
            <a:spAutoFit/>
          </a:bodyPr>
          <a:lstStyle/>
          <a:p>
            <a:pPr>
              <a:defRPr/>
            </a:pPr>
            <a:r>
              <a:rPr lang="de-DE" sz="2400">
                <a:solidFill>
                  <a:prstClr val="black">
                    <a:lumMod val="50000"/>
                    <a:lumOff val="50000"/>
                  </a:prstClr>
                </a:solidFill>
                <a:latin typeface="Corbel"/>
                <a:ea typeface="Calibri"/>
                <a:cs typeface="Times New Roman"/>
              </a:rPr>
              <a:t>Handlungsanleitungen für die Bevollmächtigten</a:t>
            </a:r>
            <a:endParaRPr lang="de-DE" sz="2400"/>
          </a:p>
        </p:txBody>
      </p:sp>
      <p:sp>
        <p:nvSpPr>
          <p:cNvPr id="17" name="Textfeld 16"/>
          <p:cNvSpPr txBox="1"/>
          <p:nvPr/>
        </p:nvSpPr>
        <p:spPr bwMode="auto">
          <a:xfrm>
            <a:off x="962688" y="1332643"/>
            <a:ext cx="10937631" cy="584775"/>
          </a:xfrm>
          <a:prstGeom prst="rect">
            <a:avLst/>
          </a:prstGeom>
          <a:noFill/>
        </p:spPr>
        <p:txBody>
          <a:bodyPr wrap="square" rtlCol="0">
            <a:spAutoFit/>
          </a:bodyPr>
          <a:lstStyle/>
          <a:p>
            <a:pPr algn="ctr">
              <a:defRPr/>
            </a:pPr>
            <a:r>
              <a:rPr lang="de-DE" sz="3200">
                <a:solidFill>
                  <a:srgbClr val="85B919"/>
                </a:solidFill>
                <a:latin typeface="Corbel"/>
              </a:rPr>
              <a:t>Wege zu Ihrem Notfallplan</a:t>
            </a:r>
            <a:endParaRPr/>
          </a:p>
        </p:txBody>
      </p:sp>
      <p:graphicFrame>
        <p:nvGraphicFramePr>
          <p:cNvPr id="18" name="Tabelle 15"/>
          <p:cNvGraphicFramePr>
            <a:graphicFrameLocks noGrp="1"/>
          </p:cNvGraphicFramePr>
          <p:nvPr/>
        </p:nvGraphicFramePr>
        <p:xfrm>
          <a:off x="1522045" y="2248183"/>
          <a:ext cx="9147909" cy="4023360"/>
        </p:xfrm>
        <a:graphic>
          <a:graphicData uri="http://schemas.openxmlformats.org/drawingml/2006/table">
            <a:tbl>
              <a:tblPr firstRow="1" bandRow="1">
                <a:tableStyleId>{2D5ABB26-0587-4C30-8999-92F81FD0307C}</a:tableStyleId>
              </a:tblPr>
              <a:tblGrid>
                <a:gridCol w="2363177">
                  <a:extLst>
                    <a:ext uri="{9D8B030D-6E8A-4147-A177-3AD203B41FA5}">
                      <a16:colId xmlns:a16="http://schemas.microsoft.com/office/drawing/2014/main" val="20000"/>
                    </a:ext>
                  </a:extLst>
                </a:gridCol>
                <a:gridCol w="2363177">
                  <a:extLst>
                    <a:ext uri="{9D8B030D-6E8A-4147-A177-3AD203B41FA5}">
                      <a16:colId xmlns:a16="http://schemas.microsoft.com/office/drawing/2014/main" val="20001"/>
                    </a:ext>
                  </a:extLst>
                </a:gridCol>
                <a:gridCol w="2363177">
                  <a:extLst>
                    <a:ext uri="{9D8B030D-6E8A-4147-A177-3AD203B41FA5}">
                      <a16:colId xmlns:a16="http://schemas.microsoft.com/office/drawing/2014/main" val="20002"/>
                    </a:ext>
                  </a:extLst>
                </a:gridCol>
                <a:gridCol w="2058378">
                  <a:extLst>
                    <a:ext uri="{9D8B030D-6E8A-4147-A177-3AD203B41FA5}">
                      <a16:colId xmlns:a16="http://schemas.microsoft.com/office/drawing/2014/main" val="20003"/>
                    </a:ext>
                  </a:extLst>
                </a:gridCol>
              </a:tblGrid>
              <a:tr h="679245">
                <a:tc>
                  <a:txBody>
                    <a:bodyPr/>
                    <a:lstStyle/>
                    <a:p>
                      <a:pPr>
                        <a:defRPr/>
                      </a:pPr>
                      <a:endParaRPr lang="de-DE">
                        <a:solidFill>
                          <a:schemeClr val="tx1">
                            <a:lumMod val="75000"/>
                            <a:lumOff val="25000"/>
                          </a:schemeClr>
                        </a:solidFill>
                        <a:latin typeface="Corbel"/>
                      </a:endParaRPr>
                    </a:p>
                  </a:txBody>
                  <a:tcPr>
                    <a:lnL w="12700" algn="ctr">
                      <a:noFill/>
                    </a:lnL>
                    <a:lnR w="12700" algn="ctr">
                      <a:noFill/>
                    </a:lnR>
                    <a:lnT w="12700" algn="ctr">
                      <a:noFill/>
                    </a:lnT>
                    <a:lnB w="12700" algn="ctr">
                      <a:noFill/>
                    </a:lnB>
                    <a:solidFill>
                      <a:srgbClr val="D8F3A3"/>
                    </a:solidFill>
                  </a:tcPr>
                </a:tc>
                <a:tc>
                  <a:txBody>
                    <a:bodyPr/>
                    <a:lstStyle/>
                    <a:p>
                      <a:pPr algn="ctr">
                        <a:defRPr/>
                      </a:pPr>
                      <a:r>
                        <a:rPr lang="de-DE" b="0">
                          <a:solidFill>
                            <a:schemeClr val="tx1">
                              <a:lumMod val="75000"/>
                              <a:lumOff val="25000"/>
                            </a:schemeClr>
                          </a:solidFill>
                          <a:latin typeface="Corbel"/>
                        </a:rPr>
                        <a:t>Handschriftliche Erstellung</a:t>
                      </a:r>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0">
                          <a:solidFill>
                            <a:schemeClr val="tx1">
                              <a:lumMod val="75000"/>
                              <a:lumOff val="25000"/>
                            </a:schemeClr>
                          </a:solidFill>
                          <a:latin typeface="Corbel"/>
                        </a:rPr>
                        <a:t>Formulare aus Internet oder Buchhandel</a:t>
                      </a:r>
                      <a:endParaRPr lang="de-DE" sz="1800" b="0">
                        <a:solidFill>
                          <a:schemeClr val="tx1">
                            <a:lumMod val="75000"/>
                            <a:lumOff val="25000"/>
                          </a:schemeClr>
                        </a:solidFill>
                        <a:latin typeface="Corbel"/>
                        <a:ea typeface="Calibri"/>
                        <a:cs typeface="Times New Roman"/>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0">
                          <a:solidFill>
                            <a:schemeClr val="tx1">
                              <a:lumMod val="75000"/>
                              <a:lumOff val="25000"/>
                            </a:schemeClr>
                          </a:solidFill>
                          <a:latin typeface="Corbel"/>
                        </a:rPr>
                        <a:t>Erstellung durch </a:t>
                      </a:r>
                      <a:br>
                        <a:rPr lang="de-DE" sz="1800" b="0">
                          <a:solidFill>
                            <a:schemeClr val="tx1">
                              <a:lumMod val="75000"/>
                              <a:lumOff val="25000"/>
                            </a:schemeClr>
                          </a:solidFill>
                          <a:latin typeface="Corbel"/>
                        </a:rPr>
                      </a:br>
                      <a:r>
                        <a:rPr lang="de-DE" sz="1800" b="0">
                          <a:solidFill>
                            <a:schemeClr val="tx1">
                              <a:lumMod val="75000"/>
                              <a:lumOff val="25000"/>
                            </a:schemeClr>
                          </a:solidFill>
                          <a:latin typeface="Corbel"/>
                        </a:rPr>
                        <a:t>Juristen</a:t>
                      </a:r>
                      <a:endParaRPr/>
                    </a:p>
                  </a:txBody>
                  <a:tcPr>
                    <a:lnL w="12700" algn="ctr">
                      <a:noFill/>
                    </a:lnL>
                    <a:lnR w="12700" algn="ctr">
                      <a:noFill/>
                    </a:lnR>
                    <a:lnT w="12700" algn="ctr">
                      <a:noFill/>
                    </a:lnT>
                    <a:lnB w="12700" algn="ctr">
                      <a:noFill/>
                    </a:lnB>
                    <a:solidFill>
                      <a:srgbClr val="D8F3A3"/>
                    </a:solidFill>
                  </a:tcPr>
                </a:tc>
                <a:extLst>
                  <a:ext uri="{0D108BD9-81ED-4DB2-BD59-A6C34878D82A}">
                    <a16:rowId xmlns:a16="http://schemas.microsoft.com/office/drawing/2014/main" val="10000"/>
                  </a:ext>
                </a:extLst>
              </a:tr>
              <a:tr h="679245">
                <a:tc>
                  <a:txBody>
                    <a:bodyPr/>
                    <a:lstStyle/>
                    <a:p>
                      <a:pPr marL="0" marR="0" lvl="0" indent="0" algn="l" defTabSz="914400">
                        <a:lnSpc>
                          <a:spcPct val="100000"/>
                        </a:lnSpc>
                        <a:spcBef>
                          <a:spcPts val="0"/>
                        </a:spcBef>
                        <a:spcAft>
                          <a:spcPts val="0"/>
                        </a:spcAft>
                        <a:buClrTx/>
                        <a:buSzTx/>
                        <a:buFontTx/>
                        <a:buNone/>
                        <a:defRPr/>
                      </a:pPr>
                      <a:r>
                        <a:rPr lang="de-DE" b="0">
                          <a:solidFill>
                            <a:schemeClr val="tx1">
                              <a:lumMod val="50000"/>
                              <a:lumOff val="50000"/>
                            </a:schemeClr>
                          </a:solidFill>
                          <a:latin typeface="Corbel"/>
                        </a:rPr>
                        <a:t>Rechtssicherheit der Dokumente</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5B919"/>
                          </a:solidFill>
                          <a:latin typeface="Corbe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1"/>
                  </a:ext>
                </a:extLst>
              </a:tr>
              <a:tr h="679245">
                <a:tc>
                  <a:txBody>
                    <a:bodyPr/>
                    <a:lstStyle/>
                    <a:p>
                      <a:pPr marL="0" marR="0" lvl="0" indent="0" algn="l" defTabSz="914400">
                        <a:lnSpc>
                          <a:spcPct val="100000"/>
                        </a:lnSpc>
                        <a:spcBef>
                          <a:spcPts val="0"/>
                        </a:spcBef>
                        <a:spcAft>
                          <a:spcPts val="0"/>
                        </a:spcAft>
                        <a:buClrTx/>
                        <a:buSzTx/>
                        <a:buFontTx/>
                        <a:buNone/>
                        <a:defRPr/>
                      </a:pPr>
                      <a:r>
                        <a:rPr lang="de-DE" b="0">
                          <a:solidFill>
                            <a:schemeClr val="tx1">
                              <a:lumMod val="50000"/>
                              <a:lumOff val="50000"/>
                            </a:schemeClr>
                          </a:solidFill>
                          <a:latin typeface="Corbel"/>
                        </a:rPr>
                        <a:t>Auffindbarkeit und Zurverfügungstellung</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2"/>
                  </a:ext>
                </a:extLst>
              </a:tr>
              <a:tr h="679245">
                <a:tc>
                  <a:txBody>
                    <a:bodyPr/>
                    <a:lstStyle/>
                    <a:p>
                      <a:pPr marL="0" marR="0" lvl="0" indent="0" algn="l" defTabSz="914400">
                        <a:lnSpc>
                          <a:spcPct val="100000"/>
                        </a:lnSpc>
                        <a:spcBef>
                          <a:spcPts val="0"/>
                        </a:spcBef>
                        <a:spcAft>
                          <a:spcPts val="0"/>
                        </a:spcAft>
                        <a:buClrTx/>
                        <a:buSzTx/>
                        <a:buFontTx/>
                        <a:buNone/>
                        <a:defRPr/>
                      </a:pPr>
                      <a:r>
                        <a:rPr lang="de-DE" sz="1800" b="0">
                          <a:solidFill>
                            <a:schemeClr val="tx1">
                              <a:lumMod val="50000"/>
                              <a:lumOff val="50000"/>
                            </a:schemeClr>
                          </a:solidFill>
                          <a:latin typeface="Corbel"/>
                        </a:rPr>
                        <a:t>Regelmäßige Aktualisierungen</a:t>
                      </a:r>
                      <a:endParaRPr lang="de-DE" b="0">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3"/>
                  </a:ext>
                </a:extLst>
              </a:tr>
              <a:tr h="627135">
                <a:tc>
                  <a:txBody>
                    <a:bodyPr/>
                    <a:lstStyle/>
                    <a:p>
                      <a:pPr marL="0" marR="0" lvl="0" indent="0" algn="l" defTabSz="914400">
                        <a:lnSpc>
                          <a:spcPct val="100000"/>
                        </a:lnSpc>
                        <a:spcBef>
                          <a:spcPts val="0"/>
                        </a:spcBef>
                        <a:spcAft>
                          <a:spcPts val="0"/>
                        </a:spcAft>
                        <a:buClrTx/>
                        <a:buSzTx/>
                        <a:buFontTx/>
                        <a:buNone/>
                        <a:defRPr/>
                      </a:pPr>
                      <a:r>
                        <a:rPr lang="de-DE" sz="1800" b="0">
                          <a:solidFill>
                            <a:schemeClr val="tx1">
                              <a:lumMod val="50000"/>
                              <a:lumOff val="50000"/>
                            </a:schemeClr>
                          </a:solidFill>
                          <a:latin typeface="Corbel"/>
                        </a:rPr>
                        <a:t>Sichere Verwahrung</a:t>
                      </a:r>
                      <a:endParaRPr lang="de-DE" b="0">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4"/>
                  </a:ext>
                </a:extLst>
              </a:tr>
              <a:tr h="679245">
                <a:tc>
                  <a:txBody>
                    <a:bodyPr/>
                    <a:lstStyle/>
                    <a:p>
                      <a:pPr marL="0" marR="0" lvl="0" indent="0" algn="l" defTabSz="914400">
                        <a:lnSpc>
                          <a:spcPct val="100000"/>
                        </a:lnSpc>
                        <a:spcBef>
                          <a:spcPts val="0"/>
                        </a:spcBef>
                        <a:spcAft>
                          <a:spcPts val="0"/>
                        </a:spcAft>
                        <a:buClrTx/>
                        <a:buSzTx/>
                        <a:buFontTx/>
                        <a:buNone/>
                        <a:defRPr/>
                      </a:pPr>
                      <a:r>
                        <a:rPr lang="de-DE" sz="1800" b="0">
                          <a:solidFill>
                            <a:schemeClr val="tx1">
                              <a:lumMod val="50000"/>
                              <a:lumOff val="50000"/>
                            </a:schemeClr>
                          </a:solidFill>
                          <a:latin typeface="Corbel"/>
                        </a:rPr>
                        <a:t>Handlungsanleitung für Bevollmächtigte</a:t>
                      </a:r>
                      <a:endParaRPr lang="de-DE" b="0">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Corbe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5"/>
                  </a:ext>
                </a:extLst>
              </a:tr>
            </a:tbl>
          </a:graphicData>
        </a:graphic>
      </p:graphicFrame>
      <p:sp>
        <p:nvSpPr>
          <p:cNvPr id="19" name="Titel 1"/>
          <p:cNvSpPr>
            <a:spLocks noGrp="1"/>
          </p:cNvSpPr>
          <p:nvPr>
            <p:ph type="title"/>
          </p:nvPr>
        </p:nvSpPr>
        <p:spPr bwMode="auto">
          <a:xfrm>
            <a:off x="-11438790" y="88490"/>
            <a:ext cx="10515600" cy="1325563"/>
          </a:xfrm>
        </p:spPr>
        <p:txBody>
          <a:bodyPr/>
          <a:lstStyle/>
          <a:p>
            <a:pPr>
              <a:defRPr/>
            </a:pPr>
            <a:r>
              <a:rPr lang="de-DE">
                <a:solidFill>
                  <a:schemeClr val="tx1">
                    <a:lumMod val="50000"/>
                    <a:lumOff val="50000"/>
                  </a:schemeClr>
                </a:solidFill>
              </a:rPr>
              <a:t>Mehr Sicherheit im Notfall</a:t>
            </a:r>
            <a:endParaRPr/>
          </a:p>
        </p:txBody>
      </p:sp>
      <p:sp>
        <p:nvSpPr>
          <p:cNvPr id="20" name="Textfeld 19"/>
          <p:cNvSpPr txBox="1"/>
          <p:nvPr/>
        </p:nvSpPr>
        <p:spPr bwMode="auto">
          <a:xfrm>
            <a:off x="-11327367" y="1414053"/>
            <a:ext cx="10684934" cy="584775"/>
          </a:xfrm>
          <a:prstGeom prst="rect">
            <a:avLst/>
          </a:prstGeom>
          <a:noFill/>
        </p:spPr>
        <p:txBody>
          <a:bodyPr wrap="square" rtlCol="0">
            <a:spAutoFit/>
          </a:bodyPr>
          <a:lstStyle/>
          <a:p>
            <a:pPr>
              <a:defRPr/>
            </a:pPr>
            <a:r>
              <a:rPr lang="de-DE" sz="3200">
                <a:solidFill>
                  <a:srgbClr val="85B919"/>
                </a:solidFill>
              </a:rPr>
              <a:t>Das „Bankschließfach“ für Ihre rechtlichen Vorsorgedokumente</a:t>
            </a:r>
            <a:endParaRPr/>
          </a:p>
        </p:txBody>
      </p:sp>
      <p:pic>
        <p:nvPicPr>
          <p:cNvPr id="21" name="Grafik 20"/>
          <p:cNvPicPr>
            <a:picLocks noChangeAspect="1"/>
          </p:cNvPicPr>
          <p:nvPr/>
        </p:nvPicPr>
        <p:blipFill>
          <a:blip r:embed="rId5"/>
          <a:stretch/>
        </p:blipFill>
        <p:spPr bwMode="auto">
          <a:xfrm>
            <a:off x="-4142245" y="2172891"/>
            <a:ext cx="3219054" cy="32190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bg2">
                    <a:lumMod val="50000"/>
                  </a:schemeClr>
                </a:solidFill>
                <a:latin typeface="Corbel"/>
              </a:rPr>
              <a:t>Ihre private und unternehmerische Notfallplanung</a:t>
            </a:r>
          </a:p>
        </p:txBody>
      </p:sp>
      <p:sp>
        <p:nvSpPr>
          <p:cNvPr id="3" name="Textfeld 2"/>
          <p:cNvSpPr txBox="1"/>
          <p:nvPr/>
        </p:nvSpPr>
        <p:spPr bwMode="auto">
          <a:xfrm>
            <a:off x="627184" y="946897"/>
            <a:ext cx="10937631" cy="2062103"/>
          </a:xfrm>
          <a:prstGeom prst="rect">
            <a:avLst/>
          </a:prstGeom>
          <a:noFill/>
        </p:spPr>
        <p:txBody>
          <a:bodyPr wrap="square" rtlCol="0">
            <a:spAutoFit/>
          </a:bodyPr>
          <a:lstStyle/>
          <a:p>
            <a:pPr algn="ctr">
              <a:defRPr/>
            </a:pPr>
            <a:r>
              <a:rPr lang="de-DE" sz="2400" dirty="0">
                <a:solidFill>
                  <a:srgbClr val="85B919"/>
                </a:solidFill>
                <a:latin typeface="Corbel"/>
              </a:rPr>
              <a:t>Handschriftlich? Formulare? Oder mit Hilfe von Juristen?</a:t>
            </a:r>
          </a:p>
          <a:p>
            <a:pPr algn="ctr">
              <a:defRPr/>
            </a:pPr>
            <a:r>
              <a:rPr lang="de-DE" sz="2400" dirty="0">
                <a:solidFill>
                  <a:srgbClr val="85B919"/>
                </a:solidFill>
                <a:latin typeface="Corbel"/>
              </a:rPr>
              <a:t>Eine detaillierte Handlungsanleitung für Ihre Bevollmächtigten?</a:t>
            </a:r>
          </a:p>
          <a:p>
            <a:pPr algn="ctr">
              <a:defRPr/>
            </a:pPr>
            <a:r>
              <a:rPr lang="de-DE" sz="2400" dirty="0">
                <a:solidFill>
                  <a:srgbClr val="85B919"/>
                </a:solidFill>
                <a:latin typeface="Corbel"/>
              </a:rPr>
              <a:t> </a:t>
            </a:r>
            <a:endParaRPr sz="2400" dirty="0"/>
          </a:p>
          <a:p>
            <a:pPr algn="ctr">
              <a:defRPr/>
            </a:pPr>
            <a:r>
              <a:rPr lang="de-DE" sz="2400" dirty="0">
                <a:solidFill>
                  <a:srgbClr val="85B919"/>
                </a:solidFill>
                <a:latin typeface="Corbel"/>
              </a:rPr>
              <a:t>Drei  Erstellungswege – welcher passt zu Ihnen?</a:t>
            </a:r>
            <a:endParaRPr sz="2400" dirty="0"/>
          </a:p>
          <a:p>
            <a:pPr algn="ctr">
              <a:defRPr/>
            </a:pPr>
            <a:r>
              <a:rPr lang="de-DE" sz="3200" dirty="0">
                <a:solidFill>
                  <a:srgbClr val="85B919"/>
                </a:solidFill>
                <a:latin typeface="Corbel"/>
              </a:rPr>
              <a:t>    </a:t>
            </a:r>
            <a:endParaRPr dirty="0"/>
          </a:p>
        </p:txBody>
      </p:sp>
      <p:pic>
        <p:nvPicPr>
          <p:cNvPr id="7" name="Grafik 6"/>
          <p:cNvPicPr>
            <a:picLocks noChangeAspect="1"/>
          </p:cNvPicPr>
          <p:nvPr/>
        </p:nvPicPr>
        <p:blipFill>
          <a:blip r:embed="rId3"/>
          <a:stretch/>
        </p:blipFill>
        <p:spPr bwMode="auto">
          <a:xfrm>
            <a:off x="4165600" y="2465614"/>
            <a:ext cx="3867453" cy="386745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Titel 1"/>
          <p:cNvSpPr>
            <a:spLocks noGrp="1"/>
          </p:cNvSpPr>
          <p:nvPr>
            <p:ph type="title"/>
          </p:nvPr>
        </p:nvSpPr>
        <p:spPr bwMode="auto">
          <a:xfrm>
            <a:off x="12617807" y="-7954"/>
            <a:ext cx="10515600" cy="1325563"/>
          </a:xfrm>
        </p:spPr>
        <p:txBody>
          <a:bodyPr/>
          <a:lstStyle/>
          <a:p>
            <a:pPr>
              <a:defRPr/>
            </a:pPr>
            <a:r>
              <a:rPr lang="de-DE">
                <a:solidFill>
                  <a:schemeClr val="tx1">
                    <a:lumMod val="50000"/>
                    <a:lumOff val="50000"/>
                  </a:schemeClr>
                </a:solidFill>
              </a:rPr>
              <a:t>Mehr Sicherheit im Notfall</a:t>
            </a:r>
            <a:endParaRPr/>
          </a:p>
        </p:txBody>
      </p:sp>
      <p:sp>
        <p:nvSpPr>
          <p:cNvPr id="9" name="Textfeld 8"/>
          <p:cNvSpPr txBox="1"/>
          <p:nvPr/>
        </p:nvSpPr>
        <p:spPr bwMode="auto">
          <a:xfrm>
            <a:off x="12729231" y="1317609"/>
            <a:ext cx="10684934" cy="584775"/>
          </a:xfrm>
          <a:prstGeom prst="rect">
            <a:avLst/>
          </a:prstGeom>
          <a:noFill/>
        </p:spPr>
        <p:txBody>
          <a:bodyPr wrap="square" rtlCol="0">
            <a:spAutoFit/>
          </a:bodyPr>
          <a:lstStyle/>
          <a:p>
            <a:pPr>
              <a:defRPr/>
            </a:pPr>
            <a:r>
              <a:rPr lang="de-DE" sz="3200">
                <a:solidFill>
                  <a:srgbClr val="85B919"/>
                </a:solidFill>
              </a:rPr>
              <a:t>Das „Bankschließfach“ für Ihre rechtlichen Vorsorgedokumente</a:t>
            </a:r>
            <a:endParaRPr/>
          </a:p>
        </p:txBody>
      </p:sp>
      <p:sp>
        <p:nvSpPr>
          <p:cNvPr id="10" name="Titel 1"/>
          <p:cNvSpPr txBox="1"/>
          <p:nvPr/>
        </p:nvSpPr>
        <p:spPr bwMode="auto">
          <a:xfrm>
            <a:off x="838200" y="0"/>
            <a:ext cx="10515600" cy="1325563"/>
          </a:xfrm>
          <a:prstGeom prst="rect">
            <a:avLst/>
          </a:prstGeom>
        </p:spPr>
        <p:txBody>
          <a:bodyPr vert="horz" lIns="91440" tIns="45720" rIns="91440" bIns="45720" rtlCol="0" anchor="ctr">
            <a:normAutofit/>
          </a:bodyPr>
          <a:lstStyle>
            <a:lvl1pPr algn="ctr" defTabSz="914400">
              <a:lnSpc>
                <a:spcPct val="90000"/>
              </a:lnSpc>
              <a:spcBef>
                <a:spcPts val="0"/>
              </a:spcBef>
              <a:buNone/>
              <a:defRPr sz="3600">
                <a:solidFill>
                  <a:schemeClr val="tx1">
                    <a:lumMod val="65000"/>
                    <a:lumOff val="35000"/>
                  </a:schemeClr>
                </a:solidFill>
                <a:latin typeface="Arial"/>
                <a:ea typeface="+mj-ea"/>
                <a:cs typeface="Arial"/>
              </a:defRPr>
            </a:lvl1pPr>
          </a:lstStyle>
          <a:p>
            <a:pPr>
              <a:defRPr/>
            </a:pPr>
            <a:r>
              <a:rPr lang="de-DE">
                <a:solidFill>
                  <a:schemeClr val="tx1">
                    <a:lumMod val="50000"/>
                    <a:lumOff val="50000"/>
                  </a:schemeClr>
                </a:solidFill>
                <a:latin typeface="Corbel"/>
              </a:rPr>
              <a:t>Der Notfallplan</a:t>
            </a:r>
            <a:endParaRPr/>
          </a:p>
        </p:txBody>
      </p:sp>
      <p:sp>
        <p:nvSpPr>
          <p:cNvPr id="11" name="Textfeld 10"/>
          <p:cNvSpPr txBox="1"/>
          <p:nvPr/>
        </p:nvSpPr>
        <p:spPr bwMode="auto">
          <a:xfrm>
            <a:off x="621351" y="1317609"/>
            <a:ext cx="10684934" cy="584775"/>
          </a:xfrm>
          <a:prstGeom prst="rect">
            <a:avLst/>
          </a:prstGeom>
          <a:noFill/>
        </p:spPr>
        <p:txBody>
          <a:bodyPr wrap="square" rtlCol="0">
            <a:spAutoFit/>
          </a:bodyPr>
          <a:lstStyle/>
          <a:p>
            <a:pPr algn="ctr">
              <a:defRPr/>
            </a:pPr>
            <a:r>
              <a:rPr lang="de-DE" sz="3200" dirty="0">
                <a:solidFill>
                  <a:srgbClr val="85B919"/>
                </a:solidFill>
                <a:latin typeface="Corbel"/>
              </a:rPr>
              <a:t>Handlungsanleitungen für Ihre Bevollmächtigten</a:t>
            </a:r>
            <a:endParaRPr dirty="0"/>
          </a:p>
        </p:txBody>
      </p:sp>
      <p:pic>
        <p:nvPicPr>
          <p:cNvPr id="12" name="Grafik 11"/>
          <p:cNvPicPr>
            <a:picLocks noChangeAspect="1"/>
          </p:cNvPicPr>
          <p:nvPr/>
        </p:nvPicPr>
        <p:blipFill>
          <a:blip r:embed="rId3"/>
          <a:stretch/>
        </p:blipFill>
        <p:spPr bwMode="auto">
          <a:xfrm>
            <a:off x="19914353" y="2643172"/>
            <a:ext cx="3219054" cy="3219054"/>
          </a:xfrm>
          <a:prstGeom prst="rect">
            <a:avLst/>
          </a:prstGeom>
        </p:spPr>
      </p:pic>
      <p:pic>
        <p:nvPicPr>
          <p:cNvPr id="7" name="Grafik 6"/>
          <p:cNvPicPr>
            <a:picLocks noChangeAspect="1"/>
          </p:cNvPicPr>
          <p:nvPr/>
        </p:nvPicPr>
        <p:blipFill>
          <a:blip r:embed="rId4"/>
          <a:stretch/>
        </p:blipFill>
        <p:spPr bwMode="auto">
          <a:xfrm>
            <a:off x="770687" y="2153193"/>
            <a:ext cx="3219054" cy="4552894"/>
          </a:xfrm>
          <a:prstGeom prst="rect">
            <a:avLst/>
          </a:prstGeom>
          <a:effectLst>
            <a:outerShdw blurRad="50800" dist="38100" dir="2700000" algn="tl" rotWithShape="0">
              <a:prstClr val="black">
                <a:alpha val="40000"/>
              </a:prstClr>
            </a:outerShdw>
          </a:effectLst>
        </p:spPr>
      </p:pic>
      <p:pic>
        <p:nvPicPr>
          <p:cNvPr id="19" name="Grafik 18"/>
          <p:cNvPicPr>
            <a:picLocks noChangeAspect="1"/>
          </p:cNvPicPr>
          <p:nvPr/>
        </p:nvPicPr>
        <p:blipFill>
          <a:blip r:embed="rId5"/>
          <a:stretch/>
        </p:blipFill>
        <p:spPr bwMode="auto">
          <a:xfrm>
            <a:off x="2380214" y="2153193"/>
            <a:ext cx="3219054" cy="4552894"/>
          </a:xfrm>
          <a:prstGeom prst="rect">
            <a:avLst/>
          </a:prstGeom>
          <a:ln>
            <a:noFill/>
          </a:ln>
          <a:effectLst>
            <a:outerShdw blurRad="190500" algn="tl" rotWithShape="0">
              <a:srgbClr val="000000">
                <a:alpha val="70000"/>
              </a:srgbClr>
            </a:outerShdw>
          </a:effectLst>
        </p:spPr>
      </p:pic>
      <p:pic>
        <p:nvPicPr>
          <p:cNvPr id="21" name="Grafik 20"/>
          <p:cNvPicPr>
            <a:picLocks noChangeAspect="1"/>
          </p:cNvPicPr>
          <p:nvPr/>
        </p:nvPicPr>
        <p:blipFill>
          <a:blip r:embed="rId6"/>
          <a:stretch/>
        </p:blipFill>
        <p:spPr bwMode="auto">
          <a:xfrm>
            <a:off x="3989741" y="2153193"/>
            <a:ext cx="3219054" cy="4552894"/>
          </a:xfrm>
          <a:prstGeom prst="rect">
            <a:avLst/>
          </a:prstGeom>
          <a:ln>
            <a:noFill/>
          </a:ln>
          <a:effectLst>
            <a:outerShdw blurRad="190500" algn="tl" rotWithShape="0">
              <a:srgbClr val="000000">
                <a:alpha val="70000"/>
              </a:srgbClr>
            </a:outerShdw>
          </a:effectLst>
        </p:spPr>
      </p:pic>
      <p:pic>
        <p:nvPicPr>
          <p:cNvPr id="23" name="Grafik 22"/>
          <p:cNvPicPr>
            <a:picLocks noChangeAspect="1"/>
          </p:cNvPicPr>
          <p:nvPr/>
        </p:nvPicPr>
        <p:blipFill>
          <a:blip r:embed="rId7"/>
          <a:stretch/>
        </p:blipFill>
        <p:spPr bwMode="auto">
          <a:xfrm>
            <a:off x="5599268" y="2153193"/>
            <a:ext cx="3219054" cy="4552894"/>
          </a:xfrm>
          <a:prstGeom prst="rect">
            <a:avLst/>
          </a:prstGeom>
          <a:ln>
            <a:noFill/>
          </a:ln>
          <a:effectLst>
            <a:outerShdw blurRad="190500" algn="tl" rotWithShape="0">
              <a:srgbClr val="000000">
                <a:alpha val="70000"/>
              </a:srgbClr>
            </a:outerShdw>
          </a:effectLst>
        </p:spPr>
      </p:pic>
      <p:pic>
        <p:nvPicPr>
          <p:cNvPr id="25" name="Grafik 24"/>
          <p:cNvPicPr>
            <a:picLocks noChangeAspect="1"/>
          </p:cNvPicPr>
          <p:nvPr/>
        </p:nvPicPr>
        <p:blipFill>
          <a:blip r:embed="rId8"/>
          <a:stretch/>
        </p:blipFill>
        <p:spPr bwMode="auto">
          <a:xfrm>
            <a:off x="7208794" y="2153193"/>
            <a:ext cx="3219054" cy="45528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6496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 name="Textfeld 27"/>
          <p:cNvSpPr txBox="1"/>
          <p:nvPr/>
        </p:nvSpPr>
        <p:spPr bwMode="auto">
          <a:xfrm>
            <a:off x="1901022" y="2746774"/>
            <a:ext cx="6138500" cy="461665"/>
          </a:xfrm>
          <a:prstGeom prst="rect">
            <a:avLst/>
          </a:prstGeom>
          <a:solidFill>
            <a:schemeClr val="bg1"/>
          </a:solidFill>
        </p:spPr>
        <p:txBody>
          <a:bodyPr wrap="square" rtlCol="0">
            <a:spAutoFit/>
          </a:bodyPr>
          <a:lstStyle/>
          <a:p>
            <a:pPr>
              <a:defRPr/>
            </a:pPr>
            <a:r>
              <a:rPr lang="de-DE" sz="2400">
                <a:solidFill>
                  <a:schemeClr val="bg2">
                    <a:lumMod val="90000"/>
                  </a:schemeClr>
                </a:solidFill>
                <a:latin typeface="Corbel"/>
                <a:ea typeface="Calibri"/>
                <a:cs typeface="Times New Roman"/>
              </a:rPr>
              <a:t>Auffindbarkeit + Zurverfügungstellung</a:t>
            </a:r>
            <a:endParaRPr lang="de-DE" sz="2400">
              <a:solidFill>
                <a:schemeClr val="bg2">
                  <a:lumMod val="90000"/>
                </a:schemeClr>
              </a:solidFill>
            </a:endParaRPr>
          </a:p>
        </p:txBody>
      </p:sp>
      <p:sp>
        <p:nvSpPr>
          <p:cNvPr id="29" name="Textfeld 28"/>
          <p:cNvSpPr txBox="1"/>
          <p:nvPr/>
        </p:nvSpPr>
        <p:spPr bwMode="auto">
          <a:xfrm>
            <a:off x="1929200" y="3404390"/>
            <a:ext cx="6138500" cy="461665"/>
          </a:xfrm>
          <a:prstGeom prst="rect">
            <a:avLst/>
          </a:prstGeom>
          <a:solidFill>
            <a:schemeClr val="bg1"/>
          </a:solidFill>
        </p:spPr>
        <p:txBody>
          <a:bodyPr wrap="square" rtlCol="0">
            <a:spAutoFit/>
          </a:bodyPr>
          <a:lstStyle/>
          <a:p>
            <a:pPr>
              <a:defRPr/>
            </a:pPr>
            <a:r>
              <a:rPr lang="de-DE" sz="2400">
                <a:solidFill>
                  <a:schemeClr val="bg2">
                    <a:lumMod val="90000"/>
                  </a:schemeClr>
                </a:solidFill>
                <a:latin typeface="Corbel"/>
                <a:ea typeface="Calibri"/>
                <a:cs typeface="Times New Roman"/>
              </a:rPr>
              <a:t>Regelmäßige Aktualisierungen</a:t>
            </a:r>
            <a:endParaRPr lang="de-DE" sz="2400">
              <a:solidFill>
                <a:schemeClr val="bg2">
                  <a:lumMod val="90000"/>
                </a:schemeClr>
              </a:solidFill>
            </a:endParaRPr>
          </a:p>
        </p:txBody>
      </p:sp>
      <p:sp>
        <p:nvSpPr>
          <p:cNvPr id="30" name="Textfeld 29"/>
          <p:cNvSpPr txBox="1"/>
          <p:nvPr/>
        </p:nvSpPr>
        <p:spPr bwMode="auto">
          <a:xfrm>
            <a:off x="1946584" y="4014641"/>
            <a:ext cx="6138500" cy="461665"/>
          </a:xfrm>
          <a:prstGeom prst="rect">
            <a:avLst/>
          </a:prstGeom>
          <a:solidFill>
            <a:schemeClr val="bg1"/>
          </a:solidFill>
        </p:spPr>
        <p:txBody>
          <a:bodyPr wrap="square" rtlCol="0">
            <a:spAutoFit/>
          </a:bodyPr>
          <a:lstStyle/>
          <a:p>
            <a:pPr>
              <a:defRPr/>
            </a:pPr>
            <a:r>
              <a:rPr lang="de-DE" sz="2400">
                <a:solidFill>
                  <a:schemeClr val="bg2">
                    <a:lumMod val="90000"/>
                  </a:schemeClr>
                </a:solidFill>
                <a:latin typeface="Corbel"/>
                <a:ea typeface="Calibri"/>
                <a:cs typeface="Times New Roman"/>
              </a:rPr>
              <a:t>Sichere Verwahrung</a:t>
            </a:r>
            <a:endParaRPr lang="de-DE" sz="2400">
              <a:solidFill>
                <a:schemeClr val="bg2">
                  <a:lumMod val="90000"/>
                </a:schemeClr>
              </a:solidFill>
            </a:endParaRPr>
          </a:p>
        </p:txBody>
      </p:sp>
      <p:pic>
        <p:nvPicPr>
          <p:cNvPr id="20" name="Grafik 19"/>
          <p:cNvPicPr>
            <a:picLocks noChangeAspect="1"/>
          </p:cNvPicPr>
          <p:nvPr/>
        </p:nvPicPr>
        <p:blipFill>
          <a:blip r:embed="rId3"/>
          <a:stretch/>
        </p:blipFill>
        <p:spPr bwMode="auto">
          <a:xfrm>
            <a:off x="930373" y="2796072"/>
            <a:ext cx="539861" cy="419892"/>
          </a:xfrm>
          <a:prstGeom prst="rect">
            <a:avLst/>
          </a:prstGeom>
          <a:solidFill>
            <a:schemeClr val="bg1"/>
          </a:solidFill>
          <a:ln>
            <a:noFill/>
          </a:ln>
        </p:spPr>
      </p:pic>
      <p:pic>
        <p:nvPicPr>
          <p:cNvPr id="21" name="Grafik 20"/>
          <p:cNvPicPr>
            <a:picLocks noChangeAspect="1"/>
          </p:cNvPicPr>
          <p:nvPr/>
        </p:nvPicPr>
        <p:blipFill>
          <a:blip r:embed="rId3"/>
          <a:stretch/>
        </p:blipFill>
        <p:spPr bwMode="auto">
          <a:xfrm>
            <a:off x="930374" y="3422312"/>
            <a:ext cx="539861" cy="419892"/>
          </a:xfrm>
          <a:prstGeom prst="rect">
            <a:avLst/>
          </a:prstGeom>
          <a:solidFill>
            <a:schemeClr val="bg1"/>
          </a:solidFill>
          <a:ln>
            <a:noFill/>
          </a:ln>
        </p:spPr>
      </p:pic>
      <p:pic>
        <p:nvPicPr>
          <p:cNvPr id="22" name="Grafik 21"/>
          <p:cNvPicPr>
            <a:picLocks noChangeAspect="1"/>
          </p:cNvPicPr>
          <p:nvPr/>
        </p:nvPicPr>
        <p:blipFill>
          <a:blip r:embed="rId3"/>
          <a:stretch/>
        </p:blipFill>
        <p:spPr bwMode="auto">
          <a:xfrm>
            <a:off x="930373" y="4043229"/>
            <a:ext cx="539861" cy="419892"/>
          </a:xfrm>
          <a:prstGeom prst="rect">
            <a:avLst/>
          </a:prstGeom>
          <a:solidFill>
            <a:schemeClr val="bg1"/>
          </a:solidFill>
          <a:ln>
            <a:noFill/>
          </a:ln>
        </p:spPr>
      </p:pic>
      <p:sp>
        <p:nvSpPr>
          <p:cNvPr id="23" name="Textfeld 22"/>
          <p:cNvSpPr txBox="1"/>
          <p:nvPr/>
        </p:nvSpPr>
        <p:spPr bwMode="auto">
          <a:xfrm>
            <a:off x="1929200" y="2774169"/>
            <a:ext cx="6138500" cy="461665"/>
          </a:xfrm>
          <a:prstGeom prst="rect">
            <a:avLst/>
          </a:prstGeom>
          <a:solidFill>
            <a:schemeClr val="bg1"/>
          </a:solidFill>
        </p:spPr>
        <p:txBody>
          <a:bodyPr wrap="square" rtlCol="0">
            <a:spAutoFit/>
          </a:bodyPr>
          <a:lstStyle/>
          <a:p>
            <a:pPr>
              <a:defRPr/>
            </a:pPr>
            <a:r>
              <a:rPr lang="de-DE" sz="2400">
                <a:solidFill>
                  <a:schemeClr val="tx1">
                    <a:lumMod val="50000"/>
                    <a:lumOff val="50000"/>
                  </a:schemeClr>
                </a:solidFill>
                <a:latin typeface="Corbel"/>
                <a:cs typeface="Times New Roman"/>
              </a:rPr>
              <a:t>Notfall-Service rund um die Uhr</a:t>
            </a:r>
            <a:endParaRPr lang="de-DE" sz="2400"/>
          </a:p>
        </p:txBody>
      </p:sp>
      <p:sp>
        <p:nvSpPr>
          <p:cNvPr id="24" name="Textfeld 23"/>
          <p:cNvSpPr txBox="1"/>
          <p:nvPr/>
        </p:nvSpPr>
        <p:spPr bwMode="auto">
          <a:xfrm>
            <a:off x="1929200" y="3407934"/>
            <a:ext cx="6138500" cy="461665"/>
          </a:xfrm>
          <a:prstGeom prst="rect">
            <a:avLst/>
          </a:prstGeom>
          <a:solidFill>
            <a:schemeClr val="bg1"/>
          </a:solid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Jährlicher Update- und Erinnerungs-Service</a:t>
            </a:r>
            <a:endParaRPr lang="de-DE" sz="2400"/>
          </a:p>
        </p:txBody>
      </p:sp>
      <p:sp>
        <p:nvSpPr>
          <p:cNvPr id="25" name="Textfeld 24"/>
          <p:cNvSpPr txBox="1"/>
          <p:nvPr/>
        </p:nvSpPr>
        <p:spPr bwMode="auto">
          <a:xfrm>
            <a:off x="1929200" y="4000240"/>
            <a:ext cx="6138500" cy="461665"/>
          </a:xfrm>
          <a:prstGeom prst="rect">
            <a:avLst/>
          </a:prstGeom>
          <a:solidFill>
            <a:schemeClr val="bg1"/>
          </a:solid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Schutz vor Missbrauch + sichere Einlagerung</a:t>
            </a:r>
            <a:endParaRPr lang="de-DE" sz="2400"/>
          </a:p>
        </p:txBody>
      </p:sp>
      <p:sp>
        <p:nvSpPr>
          <p:cNvPr id="9" name="Textfeld 8"/>
          <p:cNvSpPr txBox="1"/>
          <p:nvPr/>
        </p:nvSpPr>
        <p:spPr bwMode="auto">
          <a:xfrm>
            <a:off x="14476186" y="323380"/>
            <a:ext cx="7808685" cy="646331"/>
          </a:xfrm>
          <a:prstGeom prst="rect">
            <a:avLst/>
          </a:prstGeom>
          <a:noFill/>
        </p:spPr>
        <p:txBody>
          <a:bodyPr wrap="square" rtlCol="0">
            <a:spAutoFit/>
          </a:bodyPr>
          <a:lstStyle/>
          <a:p>
            <a:pPr>
              <a:defRPr/>
            </a:pPr>
            <a:r>
              <a:rPr lang="de-DE" sz="3600">
                <a:solidFill>
                  <a:schemeClr val="tx1">
                    <a:lumMod val="50000"/>
                    <a:lumOff val="50000"/>
                  </a:schemeClr>
                </a:solidFill>
                <a:latin typeface="Corbel"/>
                <a:ea typeface="Calibri"/>
                <a:cs typeface="Times New Roman"/>
              </a:rPr>
              <a:t>Rechtssicherheit der Dokumente</a:t>
            </a:r>
            <a:endParaRPr lang="de-DE" sz="3600"/>
          </a:p>
        </p:txBody>
      </p:sp>
      <p:sp>
        <p:nvSpPr>
          <p:cNvPr id="17" name="Textfeld 16"/>
          <p:cNvSpPr txBox="1"/>
          <p:nvPr/>
        </p:nvSpPr>
        <p:spPr bwMode="auto">
          <a:xfrm>
            <a:off x="12583188" y="1332643"/>
            <a:ext cx="10937631" cy="584775"/>
          </a:xfrm>
          <a:prstGeom prst="rect">
            <a:avLst/>
          </a:prstGeom>
          <a:noFill/>
        </p:spPr>
        <p:txBody>
          <a:bodyPr wrap="square" rtlCol="0">
            <a:spAutoFit/>
          </a:bodyPr>
          <a:lstStyle/>
          <a:p>
            <a:pPr algn="ctr">
              <a:defRPr/>
            </a:pPr>
            <a:r>
              <a:rPr lang="de-DE" sz="3200">
                <a:solidFill>
                  <a:srgbClr val="85B919"/>
                </a:solidFill>
              </a:rPr>
              <a:t>Wege zu Ihrem Notfallplan</a:t>
            </a:r>
            <a:endParaRPr/>
          </a:p>
        </p:txBody>
      </p:sp>
      <p:graphicFrame>
        <p:nvGraphicFramePr>
          <p:cNvPr id="18" name="Tabelle 15"/>
          <p:cNvGraphicFramePr>
            <a:graphicFrameLocks noGrp="1"/>
          </p:cNvGraphicFramePr>
          <p:nvPr/>
        </p:nvGraphicFramePr>
        <p:xfrm>
          <a:off x="13142545" y="2248183"/>
          <a:ext cx="9147909" cy="4258515"/>
        </p:xfrm>
        <a:graphic>
          <a:graphicData uri="http://schemas.openxmlformats.org/drawingml/2006/table">
            <a:tbl>
              <a:tblPr firstRow="1" bandRow="1">
                <a:tableStyleId>{2D5ABB26-0587-4C30-8999-92F81FD0307C}</a:tableStyleId>
              </a:tblPr>
              <a:tblGrid>
                <a:gridCol w="2363177">
                  <a:extLst>
                    <a:ext uri="{9D8B030D-6E8A-4147-A177-3AD203B41FA5}">
                      <a16:colId xmlns:a16="http://schemas.microsoft.com/office/drawing/2014/main" val="20000"/>
                    </a:ext>
                  </a:extLst>
                </a:gridCol>
                <a:gridCol w="2363177">
                  <a:extLst>
                    <a:ext uri="{9D8B030D-6E8A-4147-A177-3AD203B41FA5}">
                      <a16:colId xmlns:a16="http://schemas.microsoft.com/office/drawing/2014/main" val="20001"/>
                    </a:ext>
                  </a:extLst>
                </a:gridCol>
                <a:gridCol w="2363177">
                  <a:extLst>
                    <a:ext uri="{9D8B030D-6E8A-4147-A177-3AD203B41FA5}">
                      <a16:colId xmlns:a16="http://schemas.microsoft.com/office/drawing/2014/main" val="20002"/>
                    </a:ext>
                  </a:extLst>
                </a:gridCol>
                <a:gridCol w="2058378">
                  <a:extLst>
                    <a:ext uri="{9D8B030D-6E8A-4147-A177-3AD203B41FA5}">
                      <a16:colId xmlns:a16="http://schemas.microsoft.com/office/drawing/2014/main" val="20003"/>
                    </a:ext>
                  </a:extLst>
                </a:gridCol>
              </a:tblGrid>
              <a:tr h="679245">
                <a:tc>
                  <a:txBody>
                    <a:bodyPr/>
                    <a:lstStyle/>
                    <a:p>
                      <a:pPr>
                        <a:defRPr/>
                      </a:pPr>
                      <a:endParaRPr lang="de-DE">
                        <a:solidFill>
                          <a:schemeClr val="tx1">
                            <a:lumMod val="75000"/>
                            <a:lumOff val="25000"/>
                          </a:schemeClr>
                        </a:solidFill>
                        <a:latin typeface="Corbel"/>
                      </a:endParaRPr>
                    </a:p>
                  </a:txBody>
                  <a:tcPr>
                    <a:lnL w="12700" algn="ctr">
                      <a:noFill/>
                    </a:lnL>
                    <a:lnR w="12700" algn="ctr">
                      <a:noFill/>
                    </a:lnR>
                    <a:lnT w="12700" algn="ctr">
                      <a:noFill/>
                    </a:lnT>
                    <a:lnB w="12700" algn="ctr">
                      <a:noFill/>
                    </a:lnB>
                    <a:solidFill>
                      <a:srgbClr val="D8F3A3"/>
                    </a:solidFill>
                  </a:tcPr>
                </a:tc>
                <a:tc>
                  <a:txBody>
                    <a:bodyPr/>
                    <a:lstStyle/>
                    <a:p>
                      <a:pPr algn="ctr">
                        <a:defRPr/>
                      </a:pPr>
                      <a:r>
                        <a:rPr lang="de-DE" b="1">
                          <a:solidFill>
                            <a:schemeClr val="tx1">
                              <a:lumMod val="75000"/>
                              <a:lumOff val="25000"/>
                            </a:schemeClr>
                          </a:solidFill>
                        </a:rPr>
                        <a:t>Handschriftliche Erstellung</a:t>
                      </a:r>
                      <a:endParaRPr lang="de-DE" b="1">
                        <a:solidFill>
                          <a:schemeClr val="tx1">
                            <a:lumMod val="75000"/>
                            <a:lumOff val="25000"/>
                          </a:schemeClr>
                        </a:solidFill>
                        <a:latin typeface="Corbel"/>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1">
                          <a:solidFill>
                            <a:schemeClr val="tx1">
                              <a:lumMod val="75000"/>
                              <a:lumOff val="25000"/>
                            </a:schemeClr>
                          </a:solidFill>
                        </a:rPr>
                        <a:t>Formulare aus Internet oder Buchhandel</a:t>
                      </a:r>
                      <a:endParaRPr lang="de-DE" sz="1800" b="1">
                        <a:solidFill>
                          <a:schemeClr val="tx1">
                            <a:lumMod val="75000"/>
                            <a:lumOff val="25000"/>
                          </a:schemeClr>
                        </a:solidFill>
                        <a:latin typeface="Corbel"/>
                        <a:ea typeface="Calibri"/>
                        <a:cs typeface="Times New Roman"/>
                      </a:endParaRPr>
                    </a:p>
                  </a:txBody>
                  <a:tcPr>
                    <a:lnL w="12700" algn="ctr">
                      <a:noFill/>
                    </a:lnL>
                    <a:lnR w="12700" algn="ctr">
                      <a:noFill/>
                    </a:lnR>
                    <a:lnT w="12700" algn="ctr">
                      <a:noFill/>
                    </a:lnT>
                    <a:lnB w="12700" algn="ctr">
                      <a:noFill/>
                    </a:lnB>
                    <a:solidFill>
                      <a:srgbClr val="D8F3A3"/>
                    </a:solidFill>
                  </a:tcPr>
                </a:tc>
                <a:tc>
                  <a:txBody>
                    <a:bodyPr/>
                    <a:lstStyle/>
                    <a:p>
                      <a:pPr marL="0" marR="0" lvl="0" indent="0" algn="ctr" defTabSz="914400">
                        <a:lnSpc>
                          <a:spcPct val="100000"/>
                        </a:lnSpc>
                        <a:spcBef>
                          <a:spcPts val="0"/>
                        </a:spcBef>
                        <a:spcAft>
                          <a:spcPts val="0"/>
                        </a:spcAft>
                        <a:buClrTx/>
                        <a:buSzTx/>
                        <a:buFontTx/>
                        <a:buNone/>
                        <a:defRPr/>
                      </a:pPr>
                      <a:r>
                        <a:rPr lang="de-DE" sz="1800" b="1">
                          <a:solidFill>
                            <a:schemeClr val="tx1">
                              <a:lumMod val="75000"/>
                              <a:lumOff val="25000"/>
                            </a:schemeClr>
                          </a:solidFill>
                        </a:rPr>
                        <a:t>Erstellung durch </a:t>
                      </a:r>
                      <a:br>
                        <a:rPr lang="de-DE" sz="1800" b="1">
                          <a:solidFill>
                            <a:schemeClr val="tx1">
                              <a:lumMod val="75000"/>
                              <a:lumOff val="25000"/>
                            </a:schemeClr>
                          </a:solidFill>
                        </a:rPr>
                      </a:br>
                      <a:r>
                        <a:rPr lang="de-DE" sz="1800" b="1">
                          <a:solidFill>
                            <a:schemeClr val="tx1">
                              <a:lumMod val="75000"/>
                              <a:lumOff val="25000"/>
                            </a:schemeClr>
                          </a:solidFill>
                        </a:rPr>
                        <a:t>Juristen</a:t>
                      </a:r>
                      <a:endParaRPr/>
                    </a:p>
                  </a:txBody>
                  <a:tcPr>
                    <a:lnL w="12700" algn="ctr">
                      <a:noFill/>
                    </a:lnL>
                    <a:lnR w="12700" algn="ctr">
                      <a:noFill/>
                    </a:lnR>
                    <a:lnT w="12700" algn="ctr">
                      <a:noFill/>
                    </a:lnT>
                    <a:lnB w="12700" algn="ctr">
                      <a:noFill/>
                    </a:lnB>
                    <a:solidFill>
                      <a:srgbClr val="D8F3A3"/>
                    </a:solidFill>
                  </a:tcPr>
                </a:tc>
                <a:extLst>
                  <a:ext uri="{0D108BD9-81ED-4DB2-BD59-A6C34878D82A}">
                    <a16:rowId xmlns:a16="http://schemas.microsoft.com/office/drawing/2014/main" val="10000"/>
                  </a:ext>
                </a:extLst>
              </a:tr>
              <a:tr h="679245">
                <a:tc>
                  <a:txBody>
                    <a:bodyPr/>
                    <a:lstStyle/>
                    <a:p>
                      <a:pPr marL="0" marR="0" lvl="0" indent="0" algn="l" defTabSz="914400">
                        <a:lnSpc>
                          <a:spcPct val="100000"/>
                        </a:lnSpc>
                        <a:spcBef>
                          <a:spcPts val="0"/>
                        </a:spcBef>
                        <a:spcAft>
                          <a:spcPts val="0"/>
                        </a:spcAft>
                        <a:buClrTx/>
                        <a:buSzTx/>
                        <a:buFontTx/>
                        <a:buNone/>
                        <a:defRPr/>
                      </a:pPr>
                      <a:r>
                        <a:rPr lang="de-DE" b="1">
                          <a:solidFill>
                            <a:schemeClr val="tx1">
                              <a:lumMod val="50000"/>
                              <a:lumOff val="50000"/>
                            </a:schemeClr>
                          </a:solidFill>
                        </a:rPr>
                        <a:t>Rechtssicherheit der Dokumente</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5B919"/>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1"/>
                  </a:ext>
                </a:extLst>
              </a:tr>
              <a:tr h="679245">
                <a:tc>
                  <a:txBody>
                    <a:bodyPr/>
                    <a:lstStyle/>
                    <a:p>
                      <a:pPr marL="0" marR="0" lvl="0" indent="0" algn="l" defTabSz="914400">
                        <a:lnSpc>
                          <a:spcPct val="100000"/>
                        </a:lnSpc>
                        <a:spcBef>
                          <a:spcPts val="0"/>
                        </a:spcBef>
                        <a:spcAft>
                          <a:spcPts val="0"/>
                        </a:spcAft>
                        <a:buClrTx/>
                        <a:buSzTx/>
                        <a:buFontTx/>
                        <a:buNone/>
                        <a:defRPr/>
                      </a:pPr>
                      <a:r>
                        <a:rPr lang="de-DE" b="1">
                          <a:solidFill>
                            <a:schemeClr val="tx1">
                              <a:lumMod val="50000"/>
                              <a:lumOff val="50000"/>
                            </a:schemeClr>
                          </a:solidFill>
                        </a:rPr>
                        <a:t>Auffindbarkeit und Zurverfügungstellung</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2"/>
                  </a:ext>
                </a:extLst>
              </a:tr>
              <a:tr h="67924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Regelmäßige Aktualisierungen</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3"/>
                  </a:ext>
                </a:extLst>
              </a:tr>
              <a:tr h="62713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Sichere Verwahrung</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4"/>
                  </a:ext>
                </a:extLst>
              </a:tr>
              <a:tr h="679245">
                <a:tc>
                  <a:txBody>
                    <a:bodyPr/>
                    <a:lstStyle/>
                    <a:p>
                      <a:pPr marL="0" marR="0" lvl="0" indent="0" algn="l" defTabSz="914400">
                        <a:lnSpc>
                          <a:spcPct val="100000"/>
                        </a:lnSpc>
                        <a:spcBef>
                          <a:spcPts val="0"/>
                        </a:spcBef>
                        <a:spcAft>
                          <a:spcPts val="0"/>
                        </a:spcAft>
                        <a:buClrTx/>
                        <a:buSzTx/>
                        <a:buFontTx/>
                        <a:buNone/>
                        <a:defRPr/>
                      </a:pPr>
                      <a:r>
                        <a:rPr lang="de-DE" sz="1800" b="1">
                          <a:solidFill>
                            <a:schemeClr val="tx1">
                              <a:lumMod val="50000"/>
                              <a:lumOff val="50000"/>
                            </a:schemeClr>
                          </a:solidFill>
                        </a:rPr>
                        <a:t>Handlungsanleitung für Bevollmächtigte</a:t>
                      </a:r>
                      <a:endParaRPr lang="de-DE" b="1">
                        <a:solidFill>
                          <a:schemeClr val="tx1">
                            <a:lumMod val="50000"/>
                            <a:lumOff val="50000"/>
                          </a:schemeClr>
                        </a:solidFill>
                        <a:latin typeface="Corbel"/>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tc>
                  <a:txBody>
                    <a:bodyPr/>
                    <a:lstStyle/>
                    <a:p>
                      <a:pPr marL="0" marR="0" lvl="0" indent="0" algn="ctr" defTabSz="914400">
                        <a:lnSpc>
                          <a:spcPct val="100000"/>
                        </a:lnSpc>
                        <a:spcBef>
                          <a:spcPts val="0"/>
                        </a:spcBef>
                        <a:spcAft>
                          <a:spcPts val="0"/>
                        </a:spcAft>
                        <a:buClrTx/>
                        <a:buSzTx/>
                        <a:buFontTx/>
                        <a:buNone/>
                        <a:defRPr/>
                      </a:pPr>
                      <a:r>
                        <a:rPr lang="de-DE" sz="2800">
                          <a:solidFill>
                            <a:srgbClr val="8E0000"/>
                          </a:solidFill>
                          <a:latin typeface="Arial"/>
                          <a:cs typeface="Arial"/>
                        </a:rPr>
                        <a:t>X</a:t>
                      </a:r>
                      <a:endParaRPr/>
                    </a:p>
                  </a:txBody>
                  <a:tcPr anchor="ctr">
                    <a:lnL w="12700" algn="ctr">
                      <a:noFill/>
                    </a:lnL>
                    <a:lnR w="12700" algn="ctr">
                      <a:noFill/>
                    </a:lnR>
                    <a:lnT w="12700" algn="ctr">
                      <a:noFill/>
                    </a:lnT>
                    <a:lnB w="12700" algn="ctr">
                      <a:noFill/>
                    </a:lnB>
                    <a:noFill/>
                  </a:tcPr>
                </a:tc>
                <a:extLst>
                  <a:ext uri="{0D108BD9-81ED-4DB2-BD59-A6C34878D82A}">
                    <a16:rowId xmlns:a16="http://schemas.microsoft.com/office/drawing/2014/main" val="10005"/>
                  </a:ext>
                </a:extLst>
              </a:tr>
            </a:tbl>
          </a:graphicData>
        </a:graphic>
      </p:graphicFrame>
      <p:sp>
        <p:nvSpPr>
          <p:cNvPr id="16" name="Titel 1"/>
          <p:cNvSpPr>
            <a:spLocks noGrp="1"/>
          </p:cNvSpPr>
          <p:nvPr>
            <p:ph type="title"/>
          </p:nvPr>
        </p:nvSpPr>
        <p:spPr bwMode="auto">
          <a:xfrm>
            <a:off x="642109" y="-7954"/>
            <a:ext cx="10515600" cy="1325563"/>
          </a:xfrm>
        </p:spPr>
        <p:txBody>
          <a:bodyPr/>
          <a:lstStyle/>
          <a:p>
            <a:pPr>
              <a:defRPr/>
            </a:pPr>
            <a:r>
              <a:rPr lang="de-DE" dirty="0">
                <a:solidFill>
                  <a:schemeClr val="tx1">
                    <a:lumMod val="50000"/>
                    <a:lumOff val="50000"/>
                  </a:schemeClr>
                </a:solidFill>
                <a:latin typeface="Corbel"/>
              </a:rPr>
              <a:t>Die Lösung: Mehr Sicherheit im Notfall</a:t>
            </a:r>
            <a:endParaRPr dirty="0"/>
          </a:p>
        </p:txBody>
      </p:sp>
      <p:sp>
        <p:nvSpPr>
          <p:cNvPr id="19" name="Textfeld 18"/>
          <p:cNvSpPr txBox="1"/>
          <p:nvPr/>
        </p:nvSpPr>
        <p:spPr bwMode="auto">
          <a:xfrm>
            <a:off x="753532" y="1317609"/>
            <a:ext cx="10970381" cy="584775"/>
          </a:xfrm>
          <a:prstGeom prst="rect">
            <a:avLst/>
          </a:prstGeom>
          <a:noFill/>
        </p:spPr>
        <p:txBody>
          <a:bodyPr wrap="square" rtlCol="0">
            <a:spAutoFit/>
          </a:bodyPr>
          <a:lstStyle/>
          <a:p>
            <a:pPr>
              <a:defRPr/>
            </a:pPr>
            <a:r>
              <a:rPr lang="de-DE" sz="3200">
                <a:solidFill>
                  <a:srgbClr val="85B919"/>
                </a:solidFill>
                <a:latin typeface="Corbel"/>
              </a:rPr>
              <a:t>Das „Bankschließfach“ für Ihre rechtlichen Vorsorgedokumente</a:t>
            </a:r>
            <a:endParaRPr/>
          </a:p>
        </p:txBody>
      </p:sp>
      <p:pic>
        <p:nvPicPr>
          <p:cNvPr id="27" name="Grafik 26"/>
          <p:cNvPicPr>
            <a:picLocks noChangeAspect="1"/>
          </p:cNvPicPr>
          <p:nvPr/>
        </p:nvPicPr>
        <p:blipFill>
          <a:blip r:embed="rId4"/>
          <a:stretch/>
        </p:blipFill>
        <p:spPr bwMode="auto">
          <a:xfrm>
            <a:off x="7938655" y="2076447"/>
            <a:ext cx="3219054" cy="3219054"/>
          </a:xfrm>
          <a:prstGeom prst="rect">
            <a:avLst/>
          </a:prstGeom>
        </p:spPr>
      </p:pic>
      <p:sp>
        <p:nvSpPr>
          <p:cNvPr id="32" name="Titel 1"/>
          <p:cNvSpPr txBox="1"/>
          <p:nvPr/>
        </p:nvSpPr>
        <p:spPr bwMode="auto">
          <a:xfrm>
            <a:off x="-10842530" y="0"/>
            <a:ext cx="10515600" cy="1325563"/>
          </a:xfrm>
          <a:prstGeom prst="rect">
            <a:avLst/>
          </a:prstGeom>
        </p:spPr>
        <p:txBody>
          <a:bodyPr vert="horz" lIns="91440" tIns="45720" rIns="91440" bIns="45720" rtlCol="0" anchor="ctr">
            <a:normAutofit/>
          </a:bodyPr>
          <a:lstStyle>
            <a:lvl1pPr algn="ctr" defTabSz="914400">
              <a:lnSpc>
                <a:spcPct val="90000"/>
              </a:lnSpc>
              <a:spcBef>
                <a:spcPts val="0"/>
              </a:spcBef>
              <a:buNone/>
              <a:defRPr sz="3600">
                <a:solidFill>
                  <a:schemeClr val="tx1">
                    <a:lumMod val="65000"/>
                    <a:lumOff val="35000"/>
                  </a:schemeClr>
                </a:solidFill>
                <a:latin typeface="Arial"/>
                <a:ea typeface="+mj-ea"/>
                <a:cs typeface="Arial"/>
              </a:defRPr>
            </a:lvl1pPr>
          </a:lstStyle>
          <a:p>
            <a:pPr>
              <a:defRPr/>
            </a:pPr>
            <a:r>
              <a:rPr lang="de-DE">
                <a:solidFill>
                  <a:schemeClr val="tx1">
                    <a:lumMod val="50000"/>
                    <a:lumOff val="50000"/>
                  </a:schemeClr>
                </a:solidFill>
              </a:rPr>
              <a:t>Der Notfallplan</a:t>
            </a:r>
            <a:endParaRPr/>
          </a:p>
        </p:txBody>
      </p:sp>
      <p:sp>
        <p:nvSpPr>
          <p:cNvPr id="33" name="Textfeld 32"/>
          <p:cNvSpPr txBox="1"/>
          <p:nvPr/>
        </p:nvSpPr>
        <p:spPr bwMode="auto">
          <a:xfrm>
            <a:off x="-11059379" y="1317609"/>
            <a:ext cx="10684934" cy="584775"/>
          </a:xfrm>
          <a:prstGeom prst="rect">
            <a:avLst/>
          </a:prstGeom>
          <a:noFill/>
        </p:spPr>
        <p:txBody>
          <a:bodyPr wrap="square" rtlCol="0">
            <a:spAutoFit/>
          </a:bodyPr>
          <a:lstStyle/>
          <a:p>
            <a:pPr algn="ctr">
              <a:defRPr/>
            </a:pPr>
            <a:r>
              <a:rPr lang="de-DE" sz="3200">
                <a:solidFill>
                  <a:srgbClr val="85B919"/>
                </a:solidFill>
              </a:rPr>
              <a:t>Die „Gebrauchsanleitung“ für Ihre Bevollmächtigten </a:t>
            </a:r>
            <a:endParaRPr/>
          </a:p>
        </p:txBody>
      </p:sp>
      <p:pic>
        <p:nvPicPr>
          <p:cNvPr id="2" name="Grafik 1"/>
          <p:cNvPicPr>
            <a:picLocks noChangeAspect="1"/>
          </p:cNvPicPr>
          <p:nvPr/>
        </p:nvPicPr>
        <p:blipFill>
          <a:blip r:embed="rId5"/>
          <a:stretch>
            <a:fillRect/>
          </a:stretch>
        </p:blipFill>
        <p:spPr>
          <a:xfrm>
            <a:off x="8206736" y="2076447"/>
            <a:ext cx="2829320" cy="381053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D124C9F-482F-CF91-4699-36AF72D24807}"/>
              </a:ext>
            </a:extLst>
          </p:cNvPr>
          <p:cNvPicPr>
            <a:picLocks noChangeAspect="1"/>
          </p:cNvPicPr>
          <p:nvPr/>
        </p:nvPicPr>
        <p:blipFill>
          <a:blip r:embed="rId3"/>
          <a:stretch/>
        </p:blipFill>
        <p:spPr bwMode="auto">
          <a:xfrm>
            <a:off x="8929028" y="2443931"/>
            <a:ext cx="3196213" cy="3196213"/>
          </a:xfrm>
          <a:prstGeom prst="rect">
            <a:avLst/>
          </a:prstGeom>
        </p:spPr>
      </p:pic>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2" name="Titel 3">
            <a:extLst>
              <a:ext uri="{FF2B5EF4-FFF2-40B4-BE49-F238E27FC236}">
                <a16:creationId xmlns:a16="http://schemas.microsoft.com/office/drawing/2014/main" id="{E03B9C89-36F4-740D-1965-1E52FB96764C}"/>
              </a:ext>
            </a:extLst>
          </p:cNvPr>
          <p:cNvSpPr txBox="1">
            <a:spLocks/>
          </p:cNvSpPr>
          <p:nvPr/>
        </p:nvSpPr>
        <p:spPr>
          <a:xfrm>
            <a:off x="2364695" y="734169"/>
            <a:ext cx="6840725" cy="686290"/>
          </a:xfrm>
          <a:prstGeom prst="rect">
            <a:avLst/>
          </a:prstGeom>
        </p:spPr>
        <p:txBody>
          <a:bodyPr vert="horz" wrap="square" lIns="0" tIns="0" rIns="0" bIns="104463" rtlCol="0" anchor="b">
            <a:noAutofit/>
          </a:bodyPr>
          <a:lstStyle>
            <a:lvl1pPr algn="l" defTabSz="1008400" rtl="0" eaLnBrk="1" latinLnBrk="0" hangingPunct="1">
              <a:lnSpc>
                <a:spcPct val="90000"/>
              </a:lnSpc>
              <a:spcBef>
                <a:spcPct val="0"/>
              </a:spcBef>
              <a:buNone/>
              <a:defRPr sz="2867" kern="1200">
                <a:solidFill>
                  <a:schemeClr val="accent1"/>
                </a:solidFill>
                <a:latin typeface="+mj-lt"/>
                <a:ea typeface="+mj-ea"/>
                <a:cs typeface="+mj-cs"/>
              </a:defRPr>
            </a:lvl1pPr>
          </a:lstStyle>
          <a:p>
            <a:r>
              <a:rPr lang="de-DE" sz="2902" b="1" dirty="0">
                <a:solidFill>
                  <a:schemeClr val="tx2">
                    <a:lumMod val="65000"/>
                    <a:lumOff val="35000"/>
                  </a:schemeClr>
                </a:solidFill>
                <a:latin typeface="Corbel" panose="020B0503020204020204" pitchFamily="34" charset="0"/>
              </a:rPr>
              <a:t>Folgende Fragen müssen Sie für sich klären</a:t>
            </a:r>
          </a:p>
        </p:txBody>
      </p:sp>
      <p:sp>
        <p:nvSpPr>
          <p:cNvPr id="3" name="Textfeld 2">
            <a:extLst>
              <a:ext uri="{FF2B5EF4-FFF2-40B4-BE49-F238E27FC236}">
                <a16:creationId xmlns:a16="http://schemas.microsoft.com/office/drawing/2014/main" id="{E90191D0-3542-2B25-9AC5-C30C7CEBCF74}"/>
              </a:ext>
            </a:extLst>
          </p:cNvPr>
          <p:cNvSpPr txBox="1"/>
          <p:nvPr/>
        </p:nvSpPr>
        <p:spPr>
          <a:xfrm>
            <a:off x="780489" y="1356053"/>
            <a:ext cx="8770423" cy="4938981"/>
          </a:xfrm>
          <a:prstGeom prst="rect">
            <a:avLst/>
          </a:prstGeom>
          <a:noFill/>
        </p:spPr>
        <p:txBody>
          <a:bodyPr wrap="square" lIns="0" tIns="0" rIns="0" bIns="0" rtlCol="0">
            <a:spAutoFit/>
          </a:bodyPr>
          <a:lstStyle/>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Wer sind Ihre Vertrauenspersonen?</a:t>
            </a:r>
          </a:p>
          <a:p>
            <a:pPr marL="414589" indent="-414589">
              <a:buFont typeface="Wingdings" panose="05000000000000000000" pitchFamily="2" charset="2"/>
              <a:buChar char="Ø"/>
            </a:pPr>
            <a:endParaRPr lang="de-DE" sz="1632" dirty="0">
              <a:solidFill>
                <a:schemeClr val="tx2">
                  <a:lumMod val="65000"/>
                  <a:lumOff val="35000"/>
                </a:schemeClr>
              </a:solidFill>
              <a:latin typeface="Corbel" panose="020B0503020204020204" pitchFamily="34" charset="0"/>
            </a:endParaRPr>
          </a:p>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Wie erfahren diese von der Existenz Ihrer Vorsorgedokumente?</a:t>
            </a:r>
          </a:p>
          <a:p>
            <a:pPr marL="414589" indent="-414589">
              <a:buFont typeface="Wingdings" panose="05000000000000000000" pitchFamily="2" charset="2"/>
              <a:buChar char="Ø"/>
            </a:pPr>
            <a:endParaRPr lang="de-DE" sz="1632" dirty="0">
              <a:solidFill>
                <a:schemeClr val="tx2">
                  <a:lumMod val="65000"/>
                  <a:lumOff val="35000"/>
                </a:schemeClr>
              </a:solidFill>
              <a:latin typeface="Corbel" panose="020B0503020204020204" pitchFamily="34" charset="0"/>
            </a:endParaRPr>
          </a:p>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Sind Ihre Dokumente rechtssicher? Sind sie jederzeit abrufbar 24/7/365 ?</a:t>
            </a:r>
          </a:p>
          <a:p>
            <a:pPr marL="414589" indent="-414589">
              <a:buFont typeface="Wingdings" panose="05000000000000000000" pitchFamily="2" charset="2"/>
              <a:buChar char="Ø"/>
            </a:pPr>
            <a:endParaRPr lang="de-DE" sz="1632" dirty="0">
              <a:solidFill>
                <a:schemeClr val="tx2">
                  <a:lumMod val="65000"/>
                  <a:lumOff val="35000"/>
                </a:schemeClr>
              </a:solidFill>
              <a:latin typeface="Corbel" panose="020B0503020204020204" pitchFamily="34" charset="0"/>
            </a:endParaRPr>
          </a:p>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Wo und wie bewahren Sie Ihre Vorsorgedokumente sicher auf?</a:t>
            </a:r>
          </a:p>
          <a:p>
            <a:pPr marL="829178" lvl="1"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Geschützt vor Brand/Diebstahl/Verlust oder Missbrauch.</a:t>
            </a:r>
          </a:p>
          <a:p>
            <a:pPr marL="829178" lvl="1" indent="-414589">
              <a:buFont typeface="Wingdings" panose="05000000000000000000" pitchFamily="2" charset="2"/>
              <a:buChar char="Ø"/>
            </a:pPr>
            <a:endParaRPr lang="de-DE" sz="1632" dirty="0">
              <a:solidFill>
                <a:schemeClr val="tx2">
                  <a:lumMod val="65000"/>
                  <a:lumOff val="35000"/>
                </a:schemeClr>
              </a:solidFill>
              <a:latin typeface="Corbel" panose="020B0503020204020204" pitchFamily="34" charset="0"/>
            </a:endParaRPr>
          </a:p>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Wie bleiben Ihre Vorsorgedokumente immer auf dem neuesten Stand?</a:t>
            </a:r>
          </a:p>
          <a:p>
            <a:pPr marL="829178" lvl="1"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Veränderung der Lebenssituation z.B. Streit, Trennung, Scheidung, Tod </a:t>
            </a:r>
            <a:r>
              <a:rPr lang="de-DE" sz="2176" i="1" dirty="0">
                <a:solidFill>
                  <a:schemeClr val="tx2">
                    <a:lumMod val="65000"/>
                    <a:lumOff val="35000"/>
                  </a:schemeClr>
                </a:solidFill>
                <a:latin typeface="Corbel" panose="020B0503020204020204" pitchFamily="34" charset="0"/>
              </a:rPr>
              <a:t>oder</a:t>
            </a:r>
            <a:r>
              <a:rPr lang="de-DE" sz="2176" dirty="0">
                <a:solidFill>
                  <a:schemeClr val="tx2">
                    <a:lumMod val="65000"/>
                    <a:lumOff val="35000"/>
                  </a:schemeClr>
                </a:solidFill>
                <a:latin typeface="Corbel" panose="020B0503020204020204" pitchFamily="34" charset="0"/>
              </a:rPr>
              <a:t> bei Gesetzesänderungen.</a:t>
            </a:r>
          </a:p>
          <a:p>
            <a:pPr marL="829178" lvl="1" indent="-414589">
              <a:buFont typeface="Wingdings" panose="05000000000000000000" pitchFamily="2" charset="2"/>
              <a:buChar char="Ø"/>
            </a:pPr>
            <a:endParaRPr lang="de-DE" sz="1632" dirty="0">
              <a:solidFill>
                <a:schemeClr val="tx2">
                  <a:lumMod val="65000"/>
                  <a:lumOff val="35000"/>
                </a:schemeClr>
              </a:solidFill>
              <a:latin typeface="Corbel" panose="020B0503020204020204" pitchFamily="34" charset="0"/>
            </a:endParaRPr>
          </a:p>
          <a:p>
            <a:pPr marL="414589"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Haben Ihre Bevollmächtigten eine Handlungsanleitung?</a:t>
            </a:r>
          </a:p>
          <a:p>
            <a:pPr marL="829178" lvl="1" indent="-414589">
              <a:buFont typeface="Wingdings" panose="05000000000000000000" pitchFamily="2" charset="2"/>
              <a:buChar char="Ø"/>
            </a:pPr>
            <a:r>
              <a:rPr lang="de-DE" sz="2176" dirty="0">
                <a:solidFill>
                  <a:schemeClr val="tx2">
                    <a:lumMod val="65000"/>
                    <a:lumOff val="35000"/>
                  </a:schemeClr>
                </a:solidFill>
                <a:latin typeface="Corbel" panose="020B0503020204020204" pitchFamily="34" charset="0"/>
              </a:rPr>
              <a:t>Was ist wann wie zu beantragen, was muss mit welcher Frist erledigt werden… </a:t>
            </a:r>
            <a:endParaRPr lang="de-DE" sz="725" dirty="0">
              <a:solidFill>
                <a:schemeClr val="tx2">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330671879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2" name="Textfeld 1">
            <a:extLst>
              <a:ext uri="{FF2B5EF4-FFF2-40B4-BE49-F238E27FC236}">
                <a16:creationId xmlns:a16="http://schemas.microsoft.com/office/drawing/2014/main" id="{B4162320-40E3-BA52-081E-602E71BCA043}"/>
              </a:ext>
            </a:extLst>
          </p:cNvPr>
          <p:cNvSpPr txBox="1">
            <a:spLocks noChangeArrowheads="1"/>
          </p:cNvSpPr>
          <p:nvPr/>
        </p:nvSpPr>
        <p:spPr bwMode="auto">
          <a:xfrm>
            <a:off x="3619806" y="1770642"/>
            <a:ext cx="4963731" cy="2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de-DE" altLang="de-DE" sz="3264" b="1" dirty="0">
              <a:solidFill>
                <a:srgbClr val="A8D33C"/>
              </a:solidFill>
              <a:latin typeface="Corbel" panose="020B0503020204020204" pitchFamily="34" charset="0"/>
            </a:endParaRPr>
          </a:p>
          <a:p>
            <a:pPr algn="ctr" eaLnBrk="1" hangingPunct="1">
              <a:spcBef>
                <a:spcPct val="0"/>
              </a:spcBef>
              <a:buFontTx/>
              <a:buNone/>
            </a:pPr>
            <a:r>
              <a:rPr lang="de-DE" altLang="de-DE" sz="3264" dirty="0">
                <a:solidFill>
                  <a:srgbClr val="7F7F7F"/>
                </a:solidFill>
                <a:latin typeface="Corbel" panose="020B0503020204020204" pitchFamily="34" charset="0"/>
              </a:rPr>
              <a:t>Sprechen Sie dazu mit Ihrer</a:t>
            </a:r>
          </a:p>
          <a:p>
            <a:pPr algn="ctr" eaLnBrk="1" hangingPunct="1">
              <a:spcBef>
                <a:spcPct val="0"/>
              </a:spcBef>
              <a:buFontTx/>
              <a:buNone/>
            </a:pPr>
            <a:r>
              <a:rPr lang="de-DE" altLang="de-DE" sz="3264" dirty="0">
                <a:solidFill>
                  <a:srgbClr val="7F7F7F"/>
                </a:solidFill>
                <a:latin typeface="Corbel" panose="020B0503020204020204" pitchFamily="34" charset="0"/>
              </a:rPr>
              <a:t>Vermögensberaterin oder ihrem Vermögensberater.</a:t>
            </a:r>
          </a:p>
        </p:txBody>
      </p:sp>
      <p:sp>
        <p:nvSpPr>
          <p:cNvPr id="4" name="Titel 1">
            <a:extLst>
              <a:ext uri="{FF2B5EF4-FFF2-40B4-BE49-F238E27FC236}">
                <a16:creationId xmlns:a16="http://schemas.microsoft.com/office/drawing/2014/main" id="{9CA42983-0AC9-22A3-A94A-7152CBAC6954}"/>
              </a:ext>
            </a:extLst>
          </p:cNvPr>
          <p:cNvSpPr txBox="1">
            <a:spLocks/>
          </p:cNvSpPr>
          <p:nvPr/>
        </p:nvSpPr>
        <p:spPr bwMode="auto">
          <a:xfrm>
            <a:off x="1328222" y="845014"/>
            <a:ext cx="9535557" cy="1202022"/>
          </a:xfrm>
          <a:prstGeom prst="rect">
            <a:avLst/>
          </a:prstGeom>
        </p:spPr>
        <p:txBody>
          <a:bodyPr vert="horz" wrap="square" lIns="0" tIns="0" rIns="0" bIns="104463" rtlCol="0" anchor="b">
            <a:noAutofit/>
          </a:bodyPr>
          <a:lstStyle>
            <a:lvl1pPr algn="l" defTabSz="1008400" rtl="0" eaLnBrk="1" latinLnBrk="0" hangingPunct="1">
              <a:lnSpc>
                <a:spcPct val="90000"/>
              </a:lnSpc>
              <a:spcBef>
                <a:spcPct val="0"/>
              </a:spcBef>
              <a:buNone/>
              <a:defRPr sz="2867" kern="1200">
                <a:solidFill>
                  <a:schemeClr val="accent1"/>
                </a:solidFill>
                <a:latin typeface="+mj-lt"/>
                <a:ea typeface="+mj-ea"/>
                <a:cs typeface="+mj-cs"/>
              </a:defRPr>
            </a:lvl1pPr>
          </a:lstStyle>
          <a:p>
            <a:pPr algn="ctr">
              <a:defRPr/>
            </a:pPr>
            <a:r>
              <a:rPr lang="de-DE" sz="2902" b="1" dirty="0">
                <a:solidFill>
                  <a:schemeClr val="bg2">
                    <a:lumMod val="50000"/>
                  </a:schemeClr>
                </a:solidFill>
                <a:latin typeface="Corbel"/>
              </a:rPr>
              <a:t>Rechtliche Vorsorge – alles unter einem Dach </a:t>
            </a:r>
          </a:p>
        </p:txBody>
      </p:sp>
      <p:pic>
        <p:nvPicPr>
          <p:cNvPr id="7" name="Grafik 6">
            <a:extLst>
              <a:ext uri="{FF2B5EF4-FFF2-40B4-BE49-F238E27FC236}">
                <a16:creationId xmlns:a16="http://schemas.microsoft.com/office/drawing/2014/main" id="{6FE6D718-B45D-AFD7-9E14-E62F7C68C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59842" y="4050884"/>
            <a:ext cx="3494515" cy="1174670"/>
          </a:xfrm>
          <a:prstGeom prst="rect">
            <a:avLst/>
          </a:prstGeom>
        </p:spPr>
      </p:pic>
    </p:spTree>
    <p:extLst>
      <p:ext uri="{BB962C8B-B14F-4D97-AF65-F5344CB8AC3E}">
        <p14:creationId xmlns:p14="http://schemas.microsoft.com/office/powerpoint/2010/main" val="274168509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417" y="2310373"/>
            <a:ext cx="10515600" cy="1325563"/>
          </a:xfrm>
        </p:spPr>
        <p:txBody>
          <a:bodyPr/>
          <a:lstStyle/>
          <a:p>
            <a:r>
              <a:rPr lang="de-DE" dirty="0"/>
              <a:t>Ihre Fragen</a:t>
            </a:r>
          </a:p>
        </p:txBody>
      </p:sp>
    </p:spTree>
    <p:extLst>
      <p:ext uri="{BB962C8B-B14F-4D97-AF65-F5344CB8AC3E}">
        <p14:creationId xmlns:p14="http://schemas.microsoft.com/office/powerpoint/2010/main" val="28968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1" name="Grafik 20"/>
          <p:cNvPicPr>
            <a:picLocks noChangeAspect="1"/>
          </p:cNvPicPr>
          <p:nvPr/>
        </p:nvPicPr>
        <p:blipFill>
          <a:blip r:embed="rId3"/>
          <a:srcRect l="1" r="-6274" b="10307"/>
          <a:stretch/>
        </p:blipFill>
        <p:spPr bwMode="auto">
          <a:xfrm>
            <a:off x="6096000" y="3981888"/>
            <a:ext cx="5575145" cy="2857170"/>
          </a:xfrm>
          <a:prstGeom prst="rect">
            <a:avLst/>
          </a:prstGeom>
        </p:spPr>
      </p:pic>
      <p:sp>
        <p:nvSpPr>
          <p:cNvPr id="2" name="Titel 1"/>
          <p:cNvSpPr>
            <a:spLocks noGrp="1"/>
          </p:cNvSpPr>
          <p:nvPr>
            <p:ph type="title"/>
          </p:nvPr>
        </p:nvSpPr>
        <p:spPr bwMode="auto"/>
        <p:txBody>
          <a:bodyPr/>
          <a:lstStyle/>
          <a:p>
            <a:pPr>
              <a:defRPr/>
            </a:pPr>
            <a:r>
              <a:rPr lang="de-DE">
                <a:latin typeface="Corbel"/>
              </a:rPr>
              <a:t>Wozu Notfallplanung?</a:t>
            </a:r>
          </a:p>
        </p:txBody>
      </p:sp>
      <p:sp>
        <p:nvSpPr>
          <p:cNvPr id="3" name="Textfeld 2"/>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Bleiben Sie selbstbestimmt – auch im Notfall </a:t>
            </a:r>
            <a:endParaRPr/>
          </a:p>
        </p:txBody>
      </p:sp>
      <p:pic>
        <p:nvPicPr>
          <p:cNvPr id="4" name="Grafik 3"/>
          <p:cNvPicPr>
            <a:picLocks noChangeAspect="1"/>
          </p:cNvPicPr>
          <p:nvPr/>
        </p:nvPicPr>
        <p:blipFill>
          <a:blip r:embed="rId4"/>
          <a:stretch/>
        </p:blipFill>
        <p:spPr bwMode="auto">
          <a:xfrm>
            <a:off x="838198" y="2353946"/>
            <a:ext cx="539861" cy="419892"/>
          </a:xfrm>
          <a:prstGeom prst="rect">
            <a:avLst/>
          </a:prstGeom>
          <a:solidFill>
            <a:schemeClr val="bg1"/>
          </a:solidFill>
          <a:ln>
            <a:noFill/>
          </a:ln>
        </p:spPr>
      </p:pic>
      <p:pic>
        <p:nvPicPr>
          <p:cNvPr id="5" name="Grafik 4"/>
          <p:cNvPicPr>
            <a:picLocks noChangeAspect="1"/>
          </p:cNvPicPr>
          <p:nvPr/>
        </p:nvPicPr>
        <p:blipFill>
          <a:blip r:embed="rId4"/>
          <a:stretch/>
        </p:blipFill>
        <p:spPr bwMode="auto">
          <a:xfrm>
            <a:off x="838198" y="2980186"/>
            <a:ext cx="539861" cy="419892"/>
          </a:xfrm>
          <a:prstGeom prst="rect">
            <a:avLst/>
          </a:prstGeom>
          <a:solidFill>
            <a:schemeClr val="bg1"/>
          </a:solidFill>
          <a:ln>
            <a:noFill/>
          </a:ln>
        </p:spPr>
      </p:pic>
      <p:sp>
        <p:nvSpPr>
          <p:cNvPr id="9" name="Textfeld 8"/>
          <p:cNvSpPr txBox="1"/>
          <p:nvPr/>
        </p:nvSpPr>
        <p:spPr bwMode="auto">
          <a:xfrm>
            <a:off x="1800155" y="2312173"/>
            <a:ext cx="9453302"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 Fortführung  Ihrer Angelegenheiten im eigenen Sinne</a:t>
            </a:r>
            <a:endParaRPr lang="de-DE" sz="2400"/>
          </a:p>
        </p:txBody>
      </p:sp>
      <p:sp>
        <p:nvSpPr>
          <p:cNvPr id="10" name="Textfeld 9"/>
          <p:cNvSpPr txBox="1"/>
          <p:nvPr/>
        </p:nvSpPr>
        <p:spPr bwMode="auto">
          <a:xfrm>
            <a:off x="1873898" y="4316212"/>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Schutz Ihrer Angehörigen</a:t>
            </a:r>
            <a:endParaRPr lang="de-DE" sz="2400"/>
          </a:p>
        </p:txBody>
      </p:sp>
      <p:pic>
        <p:nvPicPr>
          <p:cNvPr id="16" name="Grafik 15"/>
          <p:cNvPicPr>
            <a:picLocks noChangeAspect="1"/>
          </p:cNvPicPr>
          <p:nvPr/>
        </p:nvPicPr>
        <p:blipFill>
          <a:blip r:embed="rId4"/>
          <a:stretch/>
        </p:blipFill>
        <p:spPr bwMode="auto">
          <a:xfrm>
            <a:off x="838198" y="4316212"/>
            <a:ext cx="539861" cy="419892"/>
          </a:xfrm>
          <a:prstGeom prst="rect">
            <a:avLst/>
          </a:prstGeom>
          <a:solidFill>
            <a:schemeClr val="bg1"/>
          </a:solidFill>
          <a:ln>
            <a:noFill/>
          </a:ln>
        </p:spPr>
      </p:pic>
      <p:sp>
        <p:nvSpPr>
          <p:cNvPr id="17" name="Textfeld 16"/>
          <p:cNvSpPr txBox="1"/>
          <p:nvPr/>
        </p:nvSpPr>
        <p:spPr bwMode="auto">
          <a:xfrm>
            <a:off x="1873898" y="2980186"/>
            <a:ext cx="730763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Festlegung Ihrer medizinischen Versorgung</a:t>
            </a:r>
            <a:endParaRPr lang="de-DE" sz="2400"/>
          </a:p>
        </p:txBody>
      </p:sp>
      <p:sp>
        <p:nvSpPr>
          <p:cNvPr id="8" name="Textfeld 7"/>
          <p:cNvSpPr txBox="1"/>
          <p:nvPr/>
        </p:nvSpPr>
        <p:spPr bwMode="auto">
          <a:xfrm>
            <a:off x="1873898" y="3648199"/>
            <a:ext cx="2752677" cy="461665"/>
          </a:xfrm>
          <a:prstGeom prst="rect">
            <a:avLst/>
          </a:prstGeom>
          <a:noFill/>
        </p:spPr>
        <p:txBody>
          <a:bodyPr wrap="none" rtlCol="0">
            <a:spAutoFit/>
          </a:bodyPr>
          <a:lstStyle/>
          <a:p>
            <a:pPr>
              <a:defRPr/>
            </a:pPr>
            <a:r>
              <a:rPr lang="de-DE" sz="2400" u="sng">
                <a:solidFill>
                  <a:schemeClr val="tx1">
                    <a:lumMod val="50000"/>
                    <a:lumOff val="50000"/>
                  </a:schemeClr>
                </a:solidFill>
                <a:latin typeface="Corbel"/>
              </a:rPr>
              <a:t>Und darüber hinaus:</a:t>
            </a:r>
            <a:endParaRPr/>
          </a:p>
        </p:txBody>
      </p:sp>
      <p:pic>
        <p:nvPicPr>
          <p:cNvPr id="12" name="Grafik 11"/>
          <p:cNvPicPr>
            <a:picLocks noChangeAspect="1"/>
          </p:cNvPicPr>
          <p:nvPr/>
        </p:nvPicPr>
        <p:blipFill>
          <a:blip r:embed="rId4"/>
          <a:stretch/>
        </p:blipFill>
        <p:spPr bwMode="auto">
          <a:xfrm>
            <a:off x="838198" y="4990581"/>
            <a:ext cx="539861" cy="419892"/>
          </a:xfrm>
          <a:prstGeom prst="rect">
            <a:avLst/>
          </a:prstGeom>
          <a:solidFill>
            <a:schemeClr val="bg1"/>
          </a:solidFill>
          <a:ln>
            <a:noFill/>
          </a:ln>
        </p:spPr>
      </p:pic>
      <p:sp>
        <p:nvSpPr>
          <p:cNvPr id="13" name="Textfeld 12"/>
          <p:cNvSpPr txBox="1"/>
          <p:nvPr/>
        </p:nvSpPr>
        <p:spPr bwMode="auto">
          <a:xfrm>
            <a:off x="1895674" y="4993329"/>
            <a:ext cx="6138500" cy="461665"/>
          </a:xfrm>
          <a:prstGeom prst="rect">
            <a:avLst/>
          </a:prstGeom>
          <a:noFill/>
        </p:spPr>
        <p:txBody>
          <a:bodyPr wrap="square" rtlCol="0">
            <a:spAutoFit/>
          </a:bodyPr>
          <a:lstStyle/>
          <a:p>
            <a:pPr>
              <a:defRPr/>
            </a:pPr>
            <a:r>
              <a:rPr lang="de-DE" sz="2400">
                <a:solidFill>
                  <a:schemeClr val="tx1">
                    <a:lumMod val="50000"/>
                    <a:lumOff val="50000"/>
                  </a:schemeClr>
                </a:solidFill>
                <a:latin typeface="Corbel"/>
                <a:ea typeface="Calibri"/>
                <a:cs typeface="Times New Roman"/>
              </a:rPr>
              <a:t>Fortbestand des Unternehmens </a:t>
            </a:r>
            <a:endParaRPr lang="de-DE" sz="24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837" y="1716065"/>
            <a:ext cx="7247610" cy="4141492"/>
          </a:xfrm>
          <a:prstGeom prst="rect">
            <a:avLst/>
          </a:prstGeom>
        </p:spPr>
      </p:pic>
      <p:sp>
        <p:nvSpPr>
          <p:cNvPr id="3" name="Textfeld 2"/>
          <p:cNvSpPr txBox="1"/>
          <p:nvPr/>
        </p:nvSpPr>
        <p:spPr>
          <a:xfrm>
            <a:off x="3991319" y="814191"/>
            <a:ext cx="4676217" cy="646331"/>
          </a:xfrm>
          <a:prstGeom prst="rect">
            <a:avLst/>
          </a:prstGeom>
          <a:noFill/>
        </p:spPr>
        <p:txBody>
          <a:bodyPr wrap="none" rtlCol="0">
            <a:spAutoFit/>
          </a:bodyPr>
          <a:lstStyle/>
          <a:p>
            <a:r>
              <a:rPr lang="de-DE" sz="3600" b="1" dirty="0">
                <a:solidFill>
                  <a:schemeClr val="tx1">
                    <a:lumMod val="65000"/>
                    <a:lumOff val="35000"/>
                  </a:schemeClr>
                </a:solidFill>
              </a:rPr>
              <a:t>Unternehmervollmacht</a:t>
            </a:r>
          </a:p>
        </p:txBody>
      </p:sp>
    </p:spTree>
    <p:extLst>
      <p:ext uri="{BB962C8B-B14F-4D97-AF65-F5344CB8AC3E}">
        <p14:creationId xmlns:p14="http://schemas.microsoft.com/office/powerpoint/2010/main" val="1798505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9227" y="2970963"/>
            <a:ext cx="2170336" cy="2376264"/>
          </a:xfrm>
          <a:prstGeom prst="rect">
            <a:avLst/>
          </a:prstGeom>
          <a:solidFill>
            <a:srgbClr val="97BF52"/>
          </a:solidFill>
          <a:ln>
            <a:noFill/>
          </a:ln>
        </p:spPr>
      </p:pic>
      <p:sp>
        <p:nvSpPr>
          <p:cNvPr id="3" name="Textfeld 4"/>
          <p:cNvSpPr txBox="1">
            <a:spLocks noChangeArrowheads="1"/>
          </p:cNvSpPr>
          <p:nvPr/>
        </p:nvSpPr>
        <p:spPr bwMode="auto">
          <a:xfrm>
            <a:off x="2029532" y="1339229"/>
            <a:ext cx="7840662"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de-DE" altLang="de-DE" sz="2400" dirty="0">
                <a:solidFill>
                  <a:srgbClr val="737373"/>
                </a:solidFill>
                <a:latin typeface="Arial Narrow" panose="020B0606020202030204" pitchFamily="34" charset="0"/>
                <a:ea typeface="MS PGothic" panose="020B0600070205080204" pitchFamily="34" charset="-128"/>
              </a:rPr>
              <a:t>Ihr Kunde ist </a:t>
            </a:r>
            <a:r>
              <a:rPr lang="de-DE" altLang="de-DE" sz="2400" dirty="0">
                <a:solidFill>
                  <a:schemeClr val="tx1">
                    <a:lumMod val="50000"/>
                    <a:lumOff val="50000"/>
                  </a:schemeClr>
                </a:solidFill>
                <a:latin typeface="Arial Narrow" panose="020B0606020202030204" pitchFamily="34" charset="0"/>
                <a:ea typeface="MS PGothic" panose="020B0600070205080204" pitchFamily="34" charset="-128"/>
              </a:rPr>
              <a:t>Unternehmer</a:t>
            </a:r>
            <a:r>
              <a:rPr lang="de-DE" altLang="de-DE" sz="2400" dirty="0">
                <a:solidFill>
                  <a:srgbClr val="737373"/>
                </a:solidFill>
                <a:latin typeface="Arial Narrow" panose="020B0606020202030204" pitchFamily="34" charset="0"/>
                <a:ea typeface="MS PGothic" panose="020B0600070205080204" pitchFamily="34" charset="-128"/>
              </a:rPr>
              <a:t>, der Kopf und Entscheidungsträger seines Unternehmens. </a:t>
            </a:r>
          </a:p>
          <a:p>
            <a:pPr algn="ctr">
              <a:buNone/>
            </a:pPr>
            <a:r>
              <a:rPr lang="de-DE" altLang="de-DE" sz="2400" dirty="0">
                <a:solidFill>
                  <a:srgbClr val="737373"/>
                </a:solidFill>
                <a:latin typeface="Arial Narrow" panose="020B0606020202030204" pitchFamily="34" charset="0"/>
                <a:ea typeface="MS PGothic" panose="020B0600070205080204" pitchFamily="34" charset="-128"/>
              </a:rPr>
              <a:t>Was geschieht, wenn dieser ausfällt?</a:t>
            </a:r>
          </a:p>
        </p:txBody>
      </p:sp>
      <p:sp>
        <p:nvSpPr>
          <p:cNvPr id="8" name="Foliennummernplatzhalter 1"/>
          <p:cNvSpPr>
            <a:spLocks noGrp="1"/>
          </p:cNvSpPr>
          <p:nvPr>
            <p:ph type="sldNum" sz="quarter" idx="12"/>
          </p:nvPr>
        </p:nvSpPr>
        <p:spPr>
          <a:xfrm>
            <a:off x="9946306" y="7069895"/>
            <a:ext cx="216781" cy="123111"/>
          </a:xfrm>
        </p:spPr>
        <p:txBody>
          <a:bodyPr/>
          <a:lstStyle/>
          <a:p>
            <a:fld id="{401A0132-0222-42E9-AC71-EB50CE753378}" type="slidenum">
              <a:rPr lang="de-DE" smtClean="0"/>
              <a:pPr/>
              <a:t>21</a:t>
            </a:fld>
            <a:endParaRPr lang="de-DE" dirty="0"/>
          </a:p>
        </p:txBody>
      </p:sp>
    </p:spTree>
    <p:extLst>
      <p:ext uri="{BB962C8B-B14F-4D97-AF65-F5344CB8AC3E}">
        <p14:creationId xmlns:p14="http://schemas.microsoft.com/office/powerpoint/2010/main" val="3664199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bwMode="auto">
          <a:xfrm>
            <a:off x="1842646" y="2977236"/>
            <a:ext cx="780011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latin typeface="Lucida Calligraphy" panose="03010101010101010101" pitchFamily="66" charset="0"/>
                <a:ea typeface="MS PGothic" panose="020B0600070205080204" pitchFamily="34" charset="-128"/>
                <a:cs typeface="Arial" panose="020B0604020202020204" pitchFamily="34" charset="0"/>
              </a:rPr>
              <a:t>Wer darf die Umsatzsteuererklärung abgeben und unterschreiben?</a:t>
            </a:r>
          </a:p>
          <a:p>
            <a:pPr fontAlgn="base">
              <a:spcAft>
                <a:spcPct val="0"/>
              </a:spcAft>
              <a:buFont typeface="Arial" panose="020B0604020202020204" pitchFamily="34" charset="0"/>
              <a:buNone/>
            </a:pPr>
            <a:endParaRPr lang="de-DE" altLang="de-DE" sz="1200" dirty="0">
              <a:solidFill>
                <a:srgbClr val="7030A0"/>
              </a:solidFill>
              <a:latin typeface="Lucida Calligraphy" panose="03010101010101010101" pitchFamily="66"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7030A0"/>
              </a:solidFill>
              <a:latin typeface="Lucida Calligraphy" panose="03010101010101010101" pitchFamily="66"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7030A0"/>
              </a:solidFill>
              <a:latin typeface="Lucida Calligraphy" panose="03010101010101010101" pitchFamily="66" charset="0"/>
              <a:ea typeface="MS PGothic" panose="020B0600070205080204" pitchFamily="34" charset="-128"/>
              <a:cs typeface="Arial" panose="020B0604020202020204" pitchFamily="34" charset="0"/>
            </a:endParaRPr>
          </a:p>
        </p:txBody>
      </p:sp>
      <p:sp>
        <p:nvSpPr>
          <p:cNvPr id="4" name="Inhaltsplatzhalter 2"/>
          <p:cNvSpPr txBox="1">
            <a:spLocks/>
          </p:cNvSpPr>
          <p:nvPr/>
        </p:nvSpPr>
        <p:spPr bwMode="auto">
          <a:xfrm>
            <a:off x="6442088" y="2381513"/>
            <a:ext cx="46148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rPr>
              <a:t>Wer darf über die Konten verfügen?</a:t>
            </a:r>
          </a:p>
          <a:p>
            <a:pPr fontAlgn="base">
              <a:spcAft>
                <a:spcPct val="0"/>
              </a:spcAft>
              <a:buFont typeface="Arial" panose="020B0604020202020204" pitchFamily="34" charset="0"/>
              <a:buNone/>
            </a:pPr>
            <a:endPar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
        <p:nvSpPr>
          <p:cNvPr id="5" name="Inhaltsplatzhalter 2"/>
          <p:cNvSpPr txBox="1">
            <a:spLocks/>
          </p:cNvSpPr>
          <p:nvPr/>
        </p:nvSpPr>
        <p:spPr bwMode="auto">
          <a:xfrm>
            <a:off x="5710545" y="1614499"/>
            <a:ext cx="577213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latin typeface="Cooper Black" panose="0208090404030B020404" pitchFamily="18" charset="0"/>
                <a:ea typeface="MS PGothic" panose="020B0600070205080204" pitchFamily="34" charset="-128"/>
                <a:cs typeface="Arial" panose="020B0604020202020204" pitchFamily="34" charset="0"/>
              </a:rPr>
              <a:t>Wer darf Post oder eingehende E-Mails beantworten?</a:t>
            </a:r>
          </a:p>
          <a:p>
            <a:pPr fontAlgn="base">
              <a:spcAft>
                <a:spcPct val="0"/>
              </a:spcAft>
              <a:buFont typeface="Arial" panose="020B0604020202020204" pitchFamily="34" charset="0"/>
              <a:buNone/>
            </a:pPr>
            <a:endParaRPr lang="de-DE" altLang="de-DE" sz="1200" dirty="0">
              <a:latin typeface="Cooper Black" panose="0208090404030B020404" pitchFamily="18"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prstClr val="black"/>
              </a:solidFill>
              <a:latin typeface="Cooper Black" panose="0208090404030B020404" pitchFamily="18"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prstClr val="black"/>
              </a:solidFill>
              <a:latin typeface="Cooper Black" panose="0208090404030B020404" pitchFamily="18" charset="0"/>
              <a:ea typeface="MS PGothic" panose="020B0600070205080204" pitchFamily="34" charset="-128"/>
              <a:cs typeface="Arial" panose="020B0604020202020204" pitchFamily="34" charset="0"/>
            </a:endParaRPr>
          </a:p>
        </p:txBody>
      </p:sp>
      <p:sp>
        <p:nvSpPr>
          <p:cNvPr id="6" name="Inhaltsplatzhalter 2"/>
          <p:cNvSpPr txBox="1">
            <a:spLocks/>
          </p:cNvSpPr>
          <p:nvPr/>
        </p:nvSpPr>
        <p:spPr bwMode="auto">
          <a:xfrm>
            <a:off x="479056" y="2117273"/>
            <a:ext cx="627919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solidFill>
                  <a:srgbClr val="0070C0"/>
                </a:solidFill>
                <a:latin typeface="Arial" panose="020B0604020202020204" pitchFamily="34" charset="0"/>
                <a:ea typeface="MS PGothic" panose="020B0600070205080204" pitchFamily="34" charset="-128"/>
                <a:cs typeface="Arial" panose="020B0604020202020204" pitchFamily="34" charset="0"/>
              </a:rPr>
              <a:t>Könnten meine Angehörigen mein Unternehmen fortführen?</a:t>
            </a:r>
          </a:p>
          <a:p>
            <a:pPr fontAlgn="base">
              <a:spcAft>
                <a:spcPct val="0"/>
              </a:spcAft>
              <a:buFont typeface="Arial" panose="020B0604020202020204" pitchFamily="34" charset="0"/>
              <a:buNone/>
            </a:pPr>
            <a:endParaRPr lang="de-DE" altLang="de-DE" sz="14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p:txBody>
      </p:sp>
      <p:sp>
        <p:nvSpPr>
          <p:cNvPr id="7" name="Inhaltsplatzhalter 2"/>
          <p:cNvSpPr txBox="1">
            <a:spLocks/>
          </p:cNvSpPr>
          <p:nvPr/>
        </p:nvSpPr>
        <p:spPr bwMode="auto">
          <a:xfrm>
            <a:off x="309997" y="3923638"/>
            <a:ext cx="9899306"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de-DE" altLang="de-DE" sz="2000" dirty="0">
                <a:solidFill>
                  <a:schemeClr val="tx1">
                    <a:lumMod val="75000"/>
                    <a:lumOff val="25000"/>
                  </a:schemeClr>
                </a:solidFill>
                <a:latin typeface="Bell MT" panose="02020503060305020303" pitchFamily="18" charset="0"/>
                <a:ea typeface="MS PGothic" panose="020B0600070205080204" pitchFamily="34" charset="-128"/>
                <a:cs typeface="Arial" panose="020B0604020202020204" pitchFamily="34" charset="0"/>
              </a:rPr>
              <a:t>Wer kennt die Lieferanten, die aktuellen Aufträge, laufende Ausschreibungen oder Projekte?</a:t>
            </a:r>
          </a:p>
          <a:p>
            <a:pPr fontAlgn="base">
              <a:spcAft>
                <a:spcPct val="0"/>
              </a:spcAft>
              <a:buFont typeface="Arial" panose="020B0604020202020204" pitchFamily="34" charset="0"/>
              <a:buNone/>
              <a:defRPr/>
            </a:pPr>
            <a:endParaRPr lang="de-DE" altLang="de-DE" sz="1600" dirty="0">
              <a:solidFill>
                <a:srgbClr val="C0504D">
                  <a:lumMod val="75000"/>
                </a:srgbClr>
              </a:solidFill>
              <a:latin typeface="Bell MT" panose="02020503060305020303" pitchFamily="18"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1600" dirty="0">
              <a:solidFill>
                <a:srgbClr val="C0504D">
                  <a:lumMod val="75000"/>
                </a:srgbClr>
              </a:solidFill>
              <a:latin typeface="Bell MT" panose="02020503060305020303" pitchFamily="18"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1600" dirty="0">
              <a:solidFill>
                <a:srgbClr val="C0504D">
                  <a:lumMod val="75000"/>
                </a:srgbClr>
              </a:solidFill>
              <a:latin typeface="Bell MT" panose="02020503060305020303" pitchFamily="18"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1600" dirty="0">
              <a:solidFill>
                <a:srgbClr val="C0504D">
                  <a:lumMod val="75000"/>
                </a:srgbClr>
              </a:solidFill>
              <a:latin typeface="Bell MT" panose="02020503060305020303" pitchFamily="18" charset="0"/>
              <a:ea typeface="MS PGothic" panose="020B0600070205080204" pitchFamily="34" charset="-128"/>
              <a:cs typeface="Arial" panose="020B0604020202020204" pitchFamily="34" charset="0"/>
            </a:endParaRPr>
          </a:p>
        </p:txBody>
      </p:sp>
      <p:sp>
        <p:nvSpPr>
          <p:cNvPr id="8" name="Inhaltsplatzhalter 2"/>
          <p:cNvSpPr txBox="1">
            <a:spLocks/>
          </p:cNvSpPr>
          <p:nvPr/>
        </p:nvSpPr>
        <p:spPr bwMode="auto">
          <a:xfrm>
            <a:off x="1571915" y="4564006"/>
            <a:ext cx="845085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800" dirty="0">
                <a:latin typeface="Arial" panose="020B0604020202020204" pitchFamily="34" charset="0"/>
                <a:ea typeface="MS PGothic" panose="020B0600070205080204" pitchFamily="34" charset="-128"/>
                <a:cs typeface="Arial" panose="020B0604020202020204" pitchFamily="34" charset="0"/>
              </a:rPr>
              <a:t>Wer darf Verbindlichkeiten eingehen? ( z.B. Leasing oder Kreditverlängerung )</a:t>
            </a:r>
          </a:p>
          <a:p>
            <a:pPr fontAlgn="base">
              <a:spcAft>
                <a:spcPct val="0"/>
              </a:spcAft>
              <a:buFont typeface="Arial" panose="020B0604020202020204" pitchFamily="34" charset="0"/>
              <a:buNone/>
            </a:pPr>
            <a:endParaRPr lang="de-DE" altLang="de-DE" sz="14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p:txBody>
      </p:sp>
      <p:sp>
        <p:nvSpPr>
          <p:cNvPr id="9" name="Inhaltsplatzhalter 2"/>
          <p:cNvSpPr txBox="1">
            <a:spLocks/>
          </p:cNvSpPr>
          <p:nvPr/>
        </p:nvSpPr>
        <p:spPr bwMode="auto">
          <a:xfrm>
            <a:off x="201881" y="5701811"/>
            <a:ext cx="551674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solidFill>
                  <a:srgbClr val="FF0000"/>
                </a:solidFill>
                <a:latin typeface="Arial" panose="020B0604020202020204" pitchFamily="34" charset="0"/>
                <a:ea typeface="MS PGothic" panose="020B0600070205080204" pitchFamily="34" charset="-128"/>
                <a:cs typeface="Arial" panose="020B0604020202020204" pitchFamily="34" charset="0"/>
              </a:rPr>
              <a:t>Wer darf Arbeitsverträge abschließen oder beenden?</a:t>
            </a: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
        <p:nvSpPr>
          <p:cNvPr id="10" name="Inhaltsplatzhalter 2"/>
          <p:cNvSpPr txBox="1">
            <a:spLocks/>
          </p:cNvSpPr>
          <p:nvPr/>
        </p:nvSpPr>
        <p:spPr bwMode="auto">
          <a:xfrm>
            <a:off x="2113701" y="5185325"/>
            <a:ext cx="7355576"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latin typeface="Arial" panose="020B0604020202020204" pitchFamily="34" charset="0"/>
                <a:ea typeface="MS PGothic" panose="020B0600070205080204" pitchFamily="34" charset="-128"/>
                <a:cs typeface="Arial" panose="020B0604020202020204" pitchFamily="34" charset="0"/>
              </a:rPr>
              <a:t>Wer darf Löhne überweisen?                    Wer Abrechnungen durchführen?</a:t>
            </a: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
        <p:nvSpPr>
          <p:cNvPr id="11" name="Inhaltsplatzhalter 2"/>
          <p:cNvSpPr txBox="1">
            <a:spLocks/>
          </p:cNvSpPr>
          <p:nvPr/>
        </p:nvSpPr>
        <p:spPr bwMode="auto">
          <a:xfrm>
            <a:off x="4111194" y="3481461"/>
            <a:ext cx="618348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solidFill>
                  <a:srgbClr val="0070C0"/>
                </a:solidFill>
                <a:latin typeface="Arial" panose="020B0604020202020204" pitchFamily="34" charset="0"/>
                <a:ea typeface="MS PGothic" panose="020B0600070205080204" pitchFamily="34" charset="-128"/>
                <a:cs typeface="Arial" panose="020B0604020202020204" pitchFamily="34" charset="0"/>
              </a:rPr>
              <a:t>Wer darf meine Gesellschaftsrechte wahrnehmen oder verwalten?</a:t>
            </a:r>
          </a:p>
          <a:p>
            <a:pPr fontAlgn="base">
              <a:spcAft>
                <a:spcPct val="0"/>
              </a:spcAft>
              <a:buFont typeface="Arial" panose="020B0604020202020204" pitchFamily="34" charset="0"/>
              <a:buNone/>
            </a:pPr>
            <a:endParaRPr lang="de-DE" altLang="de-DE" sz="12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0070C0"/>
              </a:solidFill>
              <a:latin typeface="Arial" panose="020B0604020202020204" pitchFamily="34" charset="0"/>
              <a:ea typeface="MS PGothic" panose="020B0600070205080204" pitchFamily="34" charset="-128"/>
              <a:cs typeface="Arial" panose="020B0604020202020204" pitchFamily="34" charset="0"/>
            </a:endParaRPr>
          </a:p>
        </p:txBody>
      </p:sp>
      <p:sp>
        <p:nvSpPr>
          <p:cNvPr id="12" name="Inhaltsplatzhalter 2"/>
          <p:cNvSpPr txBox="1">
            <a:spLocks/>
          </p:cNvSpPr>
          <p:nvPr/>
        </p:nvSpPr>
        <p:spPr bwMode="auto">
          <a:xfrm>
            <a:off x="5791489" y="5670494"/>
            <a:ext cx="56911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de-DE" altLang="de-DE" sz="2000" dirty="0">
                <a:latin typeface="Times New Roman" panose="02020603050405020304" pitchFamily="18" charset="0"/>
                <a:ea typeface="MS PGothic" panose="020B0600070205080204" pitchFamily="34" charset="-128"/>
                <a:cs typeface="Times New Roman" panose="02020603050405020304" pitchFamily="18" charset="0"/>
              </a:rPr>
              <a:t>Wer darf neue Aufträge  und Bestellungen auslösen?</a:t>
            </a:r>
          </a:p>
          <a:p>
            <a:pPr fontAlgn="base">
              <a:spcAft>
                <a:spcPct val="0"/>
              </a:spcAft>
              <a:buFont typeface="Arial" panose="020B0604020202020204" pitchFamily="34" charset="0"/>
              <a:buNone/>
              <a:defRPr/>
            </a:pPr>
            <a:endParaRPr lang="de-DE" altLang="de-DE" sz="1600" dirty="0">
              <a:solidFill>
                <a:prstClr val="black">
                  <a:lumMod val="65000"/>
                  <a:lumOff val="35000"/>
                </a:prstClr>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Aft>
                <a:spcPct val="0"/>
              </a:spcAft>
              <a:buFont typeface="Arial" panose="020B0604020202020204" pitchFamily="34" charset="0"/>
              <a:buNone/>
              <a:defRPr/>
            </a:pPr>
            <a:endParaRPr lang="de-DE" altLang="de-DE" sz="1600" dirty="0">
              <a:solidFill>
                <a:prstClr val="black">
                  <a:lumMod val="65000"/>
                  <a:lumOff val="35000"/>
                </a:prstClr>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Aft>
                <a:spcPct val="0"/>
              </a:spcAft>
              <a:buFont typeface="Arial" panose="020B0604020202020204" pitchFamily="34" charset="0"/>
              <a:buNone/>
              <a:defRPr/>
            </a:pPr>
            <a:endParaRPr lang="de-DE" altLang="de-DE" sz="1600" dirty="0">
              <a:solidFill>
                <a:prstClr val="black">
                  <a:lumMod val="65000"/>
                  <a:lumOff val="35000"/>
                </a:prstClr>
              </a:solidFill>
              <a:latin typeface="Times New Roman" panose="02020603050405020304" pitchFamily="18" charset="0"/>
              <a:ea typeface="MS PGothic" panose="020B0600070205080204" pitchFamily="34" charset="-128"/>
              <a:cs typeface="Times New Roman" panose="02020603050405020304" pitchFamily="18" charset="0"/>
            </a:endParaRPr>
          </a:p>
          <a:p>
            <a:pPr fontAlgn="base">
              <a:spcAft>
                <a:spcPct val="0"/>
              </a:spcAft>
              <a:buFont typeface="Arial" panose="020B0604020202020204" pitchFamily="34" charset="0"/>
              <a:buNone/>
              <a:defRPr/>
            </a:pPr>
            <a:endParaRPr lang="de-DE" altLang="de-DE" sz="1600" dirty="0">
              <a:solidFill>
                <a:prstClr val="black">
                  <a:lumMod val="65000"/>
                  <a:lumOff val="35000"/>
                </a:prstClr>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3" name="Textfeld 12"/>
          <p:cNvSpPr txBox="1">
            <a:spLocks noChangeArrowheads="1"/>
          </p:cNvSpPr>
          <p:nvPr/>
        </p:nvSpPr>
        <p:spPr bwMode="auto">
          <a:xfrm>
            <a:off x="667549" y="249743"/>
            <a:ext cx="93249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dirty="0">
                <a:solidFill>
                  <a:srgbClr val="737373"/>
                </a:solidFill>
                <a:latin typeface="Arial" panose="020B0604020202020204" pitchFamily="34" charset="0"/>
                <a:ea typeface="MS PGothic" panose="020B0600070205080204" pitchFamily="34" charset="-128"/>
              </a:rPr>
              <a:t> </a:t>
            </a:r>
          </a:p>
          <a:p>
            <a:pPr eaLnBrk="1" hangingPunct="1">
              <a:spcBef>
                <a:spcPct val="0"/>
              </a:spcBef>
              <a:buFontTx/>
              <a:buNone/>
            </a:pPr>
            <a:r>
              <a:rPr lang="de-DE" altLang="de-DE" b="1" dirty="0">
                <a:solidFill>
                  <a:schemeClr val="tx1">
                    <a:lumMod val="75000"/>
                    <a:lumOff val="25000"/>
                  </a:schemeClr>
                </a:solidFill>
                <a:latin typeface="+mj-lt"/>
                <a:ea typeface="MS PGothic" panose="020B0600070205080204" pitchFamily="34" charset="-128"/>
              </a:rPr>
              <a:t>Die Unternehmervollmacht</a:t>
            </a:r>
          </a:p>
          <a:p>
            <a:pPr eaLnBrk="1" hangingPunct="1">
              <a:spcBef>
                <a:spcPct val="0"/>
              </a:spcBef>
              <a:buFontTx/>
              <a:buNone/>
            </a:pPr>
            <a:r>
              <a:rPr lang="de-DE" altLang="de-DE" sz="2800" b="1" dirty="0">
                <a:solidFill>
                  <a:schemeClr val="tx1">
                    <a:lumMod val="75000"/>
                    <a:lumOff val="25000"/>
                  </a:schemeClr>
                </a:solidFill>
                <a:latin typeface="+mj-lt"/>
                <a:ea typeface="MS PGothic" panose="020B0600070205080204" pitchFamily="34" charset="-128"/>
              </a:rPr>
              <a:t>Worum geht es?</a:t>
            </a:r>
          </a:p>
        </p:txBody>
      </p:sp>
    </p:spTree>
    <p:extLst>
      <p:ext uri="{BB962C8B-B14F-4D97-AF65-F5344CB8AC3E}">
        <p14:creationId xmlns:p14="http://schemas.microsoft.com/office/powerpoint/2010/main" val="3611255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txBox="1">
            <a:spLocks/>
          </p:cNvSpPr>
          <p:nvPr/>
        </p:nvSpPr>
        <p:spPr bwMode="auto">
          <a:xfrm>
            <a:off x="6626542" y="4588315"/>
            <a:ext cx="52911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i="1" dirty="0">
                <a:latin typeface="Arial" panose="020B0604020202020204" pitchFamily="34" charset="0"/>
                <a:ea typeface="MS PGothic" panose="020B0600070205080204" pitchFamily="34" charset="-128"/>
                <a:cs typeface="Arial" panose="020B0604020202020204" pitchFamily="34" charset="0"/>
              </a:rPr>
              <a:t>Wer darf mich bei Regressforderungen vertreten?</a:t>
            </a:r>
          </a:p>
          <a:p>
            <a:pPr fontAlgn="base">
              <a:spcAft>
                <a:spcPct val="0"/>
              </a:spcAft>
              <a:buFont typeface="Arial" panose="020B0604020202020204" pitchFamily="34" charset="0"/>
              <a:buNone/>
            </a:pPr>
            <a:endParaRPr lang="de-DE" altLang="de-DE" sz="1600" i="1" dirty="0">
              <a:solidFill>
                <a:srgbClr val="0070C0"/>
              </a:solidFill>
              <a:latin typeface="Arial" panose="020B0604020202020204" pitchFamily="34" charset="0"/>
              <a:ea typeface="MS PGothic" panose="020B0600070205080204" pitchFamily="34" charset="-128"/>
              <a:cs typeface="Arial" panose="020B0604020202020204" pitchFamily="34" charset="0"/>
            </a:endParaRPr>
          </a:p>
        </p:txBody>
      </p:sp>
      <p:sp>
        <p:nvSpPr>
          <p:cNvPr id="3" name="Inhaltsplatzhalter 2"/>
          <p:cNvSpPr txBox="1">
            <a:spLocks/>
          </p:cNvSpPr>
          <p:nvPr/>
        </p:nvSpPr>
        <p:spPr bwMode="auto">
          <a:xfrm>
            <a:off x="3745745" y="3503467"/>
            <a:ext cx="7913714"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b="1" dirty="0">
                <a:latin typeface="Arial" panose="020B0604020202020204" pitchFamily="34" charset="0"/>
                <a:ea typeface="MS PGothic" panose="020B0600070205080204" pitchFamily="34" charset="-128"/>
                <a:cs typeface="Arial" panose="020B0604020202020204" pitchFamily="34" charset="0"/>
              </a:rPr>
              <a:t>Wer darf Rechte und Pflichten aus Miet- oder Pachtverträgen wahrnehmen?</a:t>
            </a:r>
          </a:p>
          <a:p>
            <a:pPr fontAlgn="base">
              <a:spcAft>
                <a:spcPct val="0"/>
              </a:spcAft>
              <a:buFont typeface="Arial" panose="020B0604020202020204" pitchFamily="34" charset="0"/>
              <a:buNone/>
            </a:pPr>
            <a:endParaRPr lang="de-DE" altLang="de-DE" sz="1200" dirty="0">
              <a:solidFill>
                <a:srgbClr val="7030A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7030A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7030A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200" dirty="0">
              <a:solidFill>
                <a:srgbClr val="7030A0"/>
              </a:solidFill>
              <a:latin typeface="Arial" panose="020B0604020202020204" pitchFamily="34" charset="0"/>
              <a:ea typeface="MS PGothic" panose="020B0600070205080204" pitchFamily="34" charset="-128"/>
              <a:cs typeface="Arial" panose="020B0604020202020204" pitchFamily="34" charset="0"/>
            </a:endParaRPr>
          </a:p>
        </p:txBody>
      </p:sp>
      <p:sp>
        <p:nvSpPr>
          <p:cNvPr id="4" name="Inhaltsplatzhalter 2"/>
          <p:cNvSpPr txBox="1">
            <a:spLocks/>
          </p:cNvSpPr>
          <p:nvPr/>
        </p:nvSpPr>
        <p:spPr bwMode="auto">
          <a:xfrm>
            <a:off x="708466" y="2377175"/>
            <a:ext cx="5329237"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dirty="0">
                <a:solidFill>
                  <a:srgbClr val="FFFF00"/>
                </a:solidFill>
                <a:latin typeface="Arial" panose="020B0604020202020204" pitchFamily="34" charset="0"/>
                <a:ea typeface="MS PGothic" panose="020B0600070205080204" pitchFamily="34" charset="-128"/>
                <a:cs typeface="Arial" panose="020B0604020202020204" pitchFamily="34" charset="0"/>
              </a:rPr>
              <a:t> </a:t>
            </a:r>
            <a:r>
              <a:rPr lang="de-DE" altLang="de-DE" sz="16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Ist eine Vertretung mit dem Datenschutz kompatibel?</a:t>
            </a:r>
          </a:p>
          <a:p>
            <a:pPr fontAlgn="base">
              <a:spcAft>
                <a:spcPct val="0"/>
              </a:spcAft>
              <a:buFont typeface="Arial" panose="020B0604020202020204" pitchFamily="34" charset="0"/>
              <a:buNone/>
            </a:pPr>
            <a:endParaRPr lang="de-DE" altLang="de-DE" sz="16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6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6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
        <p:nvSpPr>
          <p:cNvPr id="5" name="Inhaltsplatzhalter 2"/>
          <p:cNvSpPr txBox="1">
            <a:spLocks/>
          </p:cNvSpPr>
          <p:nvPr/>
        </p:nvSpPr>
        <p:spPr bwMode="auto">
          <a:xfrm>
            <a:off x="781119" y="2928418"/>
            <a:ext cx="87122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de-DE" altLang="de-DE" sz="1600" dirty="0">
                <a:solidFill>
                  <a:srgbClr val="FF0000"/>
                </a:solidFill>
                <a:latin typeface="Lucida Calligraphy" panose="03010101010101010101" pitchFamily="66" charset="0"/>
                <a:ea typeface="MS PGothic" panose="020B0600070205080204" pitchFamily="34" charset="-128"/>
                <a:cs typeface="Arial" panose="020B0604020202020204" pitchFamily="34" charset="0"/>
              </a:rPr>
              <a:t>Wer darf Versicherungsansprüche geltend machen bzw. abwickeln?</a:t>
            </a:r>
          </a:p>
          <a:p>
            <a:pPr fontAlgn="base">
              <a:spcAft>
                <a:spcPct val="0"/>
              </a:spcAft>
              <a:buFont typeface="Arial" panose="020B0604020202020204" pitchFamily="34" charset="0"/>
              <a:buNone/>
              <a:defRPr/>
            </a:pPr>
            <a:endParaRPr lang="de-DE" altLang="de-DE" sz="1600" dirty="0">
              <a:solidFill>
                <a:srgbClr val="FF0000"/>
              </a:solidFill>
              <a:latin typeface="Lucida Calligraphy" panose="03010101010101010101" pitchFamily="66"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1600" dirty="0">
              <a:solidFill>
                <a:srgbClr val="FF0000"/>
              </a:solidFill>
              <a:latin typeface="Lucida Calligraphy" panose="03010101010101010101" pitchFamily="66"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1600" dirty="0">
              <a:solidFill>
                <a:srgbClr val="FF0000"/>
              </a:solidFill>
              <a:latin typeface="Lucida Calligraphy" panose="03010101010101010101" pitchFamily="66" charset="0"/>
              <a:ea typeface="MS PGothic" panose="020B0600070205080204" pitchFamily="34" charset="-128"/>
              <a:cs typeface="Arial" panose="020B0604020202020204" pitchFamily="34" charset="0"/>
            </a:endParaRPr>
          </a:p>
        </p:txBody>
      </p:sp>
      <p:sp>
        <p:nvSpPr>
          <p:cNvPr id="6" name="Inhaltsplatzhalter 2"/>
          <p:cNvSpPr txBox="1">
            <a:spLocks/>
          </p:cNvSpPr>
          <p:nvPr/>
        </p:nvSpPr>
        <p:spPr bwMode="auto">
          <a:xfrm>
            <a:off x="781119" y="3888199"/>
            <a:ext cx="69834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4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Was geschieht im Erbfall? Können Pflichteile und evtl. anfallende Erbschaftsteuer problemlos gezahlt werden? Wird dem Unternehmen dadurch Liquidität entzogen?</a:t>
            </a:r>
          </a:p>
          <a:p>
            <a:pPr fontAlgn="base">
              <a:spcAft>
                <a:spcPct val="0"/>
              </a:spcAft>
              <a:buFont typeface="Arial" panose="020B0604020202020204" pitchFamily="34" charset="0"/>
              <a:buNone/>
            </a:pPr>
            <a:endParaRPr lang="de-DE" altLang="de-DE" sz="14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400"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
        <p:nvSpPr>
          <p:cNvPr id="7" name="Inhaltsplatzhalter 2"/>
          <p:cNvSpPr txBox="1">
            <a:spLocks/>
          </p:cNvSpPr>
          <p:nvPr/>
        </p:nvSpPr>
        <p:spPr bwMode="auto">
          <a:xfrm>
            <a:off x="6037703" y="2377175"/>
            <a:ext cx="5600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defRPr/>
            </a:pPr>
            <a:r>
              <a:rPr lang="de-DE" altLang="de-DE" sz="2000" i="1" dirty="0">
                <a:latin typeface="Arial" panose="020B0604020202020204" pitchFamily="34" charset="0"/>
                <a:ea typeface="MS PGothic" panose="020B0600070205080204" pitchFamily="34" charset="-128"/>
                <a:cs typeface="Arial" panose="020B0604020202020204" pitchFamily="34" charset="0"/>
              </a:rPr>
              <a:t>Kennt jemand die wichtigsten Passwörter?</a:t>
            </a:r>
          </a:p>
          <a:p>
            <a:pPr fontAlgn="base">
              <a:spcAft>
                <a:spcPct val="0"/>
              </a:spcAft>
              <a:buFont typeface="Arial" panose="020B0604020202020204" pitchFamily="34" charset="0"/>
              <a:buNone/>
              <a:defRPr/>
            </a:pPr>
            <a:endParaRPr lang="de-DE" altLang="de-DE" sz="2000" i="1" dirty="0">
              <a:solidFill>
                <a:srgbClr val="C0504D">
                  <a:lumMod val="75000"/>
                </a:srgbClr>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2000" i="1" dirty="0">
              <a:solidFill>
                <a:srgbClr val="C0504D">
                  <a:lumMod val="75000"/>
                </a:srgbClr>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2000" i="1" dirty="0">
              <a:solidFill>
                <a:srgbClr val="C0504D">
                  <a:lumMod val="75000"/>
                </a:srgbClr>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defRPr/>
            </a:pPr>
            <a:endParaRPr lang="de-DE" altLang="de-DE" sz="2000" i="1" dirty="0">
              <a:solidFill>
                <a:srgbClr val="C0504D">
                  <a:lumMod val="75000"/>
                </a:srgbClr>
              </a:solidFill>
              <a:latin typeface="Arial" panose="020B0604020202020204" pitchFamily="34" charset="0"/>
              <a:ea typeface="MS PGothic" panose="020B0600070205080204" pitchFamily="34" charset="-128"/>
              <a:cs typeface="Arial" panose="020B0604020202020204" pitchFamily="34" charset="0"/>
            </a:endParaRPr>
          </a:p>
        </p:txBody>
      </p:sp>
      <p:sp>
        <p:nvSpPr>
          <p:cNvPr id="8" name="Inhaltsplatzhalter 2"/>
          <p:cNvSpPr txBox="1">
            <a:spLocks/>
          </p:cNvSpPr>
          <p:nvPr/>
        </p:nvSpPr>
        <p:spPr bwMode="auto">
          <a:xfrm>
            <a:off x="3407638" y="5213105"/>
            <a:ext cx="87137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800" dirty="0">
                <a:latin typeface="Arial" panose="020B0604020202020204" pitchFamily="34" charset="0"/>
                <a:ea typeface="MS PGothic" panose="020B0600070205080204" pitchFamily="34" charset="-128"/>
                <a:cs typeface="Arial" panose="020B0604020202020204" pitchFamily="34" charset="0"/>
              </a:rPr>
              <a:t>Was wären die Folgen, wenn ich plötzlich versterbe? </a:t>
            </a:r>
          </a:p>
          <a:p>
            <a:pPr fontAlgn="base">
              <a:spcAft>
                <a:spcPct val="0"/>
              </a:spcAft>
              <a:buFont typeface="Arial" panose="020B0604020202020204" pitchFamily="34" charset="0"/>
              <a:buNone/>
            </a:pPr>
            <a:endParaRPr lang="de-DE" altLang="de-DE" sz="18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r>
              <a:rPr lang="de-DE" altLang="de-DE" sz="1800" dirty="0">
                <a:solidFill>
                  <a:schemeClr val="tx1">
                    <a:lumMod val="75000"/>
                    <a:lumOff val="25000"/>
                  </a:schemeClr>
                </a:solidFill>
                <a:latin typeface="Arial" panose="020B0604020202020204" pitchFamily="34" charset="0"/>
                <a:ea typeface="MS PGothic" panose="020B0600070205080204" pitchFamily="34" charset="-128"/>
                <a:cs typeface="Arial" panose="020B0604020202020204" pitchFamily="34" charset="0"/>
              </a:rPr>
              <a:t>Welche wirtschaftlichen Auswirkungen hätte dies auf meine Familie?</a:t>
            </a:r>
          </a:p>
          <a:p>
            <a:pPr fontAlgn="base">
              <a:spcAft>
                <a:spcPct val="0"/>
              </a:spcAft>
              <a:buFont typeface="Arial" panose="020B0604020202020204" pitchFamily="34" charset="0"/>
              <a:buNone/>
            </a:pPr>
            <a:endParaRPr lang="de-DE" altLang="de-DE" sz="1800" dirty="0">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800" dirty="0">
              <a:latin typeface="Arial" panose="020B0604020202020204" pitchFamily="34" charset="0"/>
              <a:ea typeface="MS PGothic" panose="020B0600070205080204" pitchFamily="34" charset="-128"/>
              <a:cs typeface="Arial" panose="020B0604020202020204" pitchFamily="34" charset="0"/>
            </a:endParaRPr>
          </a:p>
          <a:p>
            <a:pPr fontAlgn="base">
              <a:spcAft>
                <a:spcPct val="0"/>
              </a:spcAft>
              <a:buFont typeface="Arial" panose="020B0604020202020204" pitchFamily="34" charset="0"/>
              <a:buNone/>
            </a:pPr>
            <a:endParaRPr lang="de-DE" altLang="de-DE" sz="1800" dirty="0">
              <a:latin typeface="Arial" panose="020B0604020202020204" pitchFamily="34" charset="0"/>
              <a:ea typeface="MS PGothic" panose="020B0600070205080204" pitchFamily="34" charset="-128"/>
              <a:cs typeface="Arial" panose="020B0604020202020204" pitchFamily="34" charset="0"/>
            </a:endParaRPr>
          </a:p>
        </p:txBody>
      </p:sp>
      <p:sp>
        <p:nvSpPr>
          <p:cNvPr id="10" name="Textfeld 9"/>
          <p:cNvSpPr txBox="1">
            <a:spLocks noChangeArrowheads="1"/>
          </p:cNvSpPr>
          <p:nvPr/>
        </p:nvSpPr>
        <p:spPr bwMode="auto">
          <a:xfrm>
            <a:off x="742362" y="382386"/>
            <a:ext cx="932497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e-DE" altLang="de-DE" dirty="0">
                <a:solidFill>
                  <a:srgbClr val="737373"/>
                </a:solidFill>
                <a:latin typeface="Arial" panose="020B0604020202020204" pitchFamily="34" charset="0"/>
                <a:ea typeface="MS PGothic" panose="020B0600070205080204" pitchFamily="34" charset="-128"/>
              </a:rPr>
              <a:t> </a:t>
            </a:r>
          </a:p>
          <a:p>
            <a:pPr eaLnBrk="1" hangingPunct="1">
              <a:spcBef>
                <a:spcPct val="0"/>
              </a:spcBef>
              <a:buFontTx/>
              <a:buNone/>
            </a:pPr>
            <a:r>
              <a:rPr lang="de-DE" altLang="de-DE" b="1" dirty="0">
                <a:solidFill>
                  <a:schemeClr val="tx1">
                    <a:lumMod val="75000"/>
                    <a:lumOff val="25000"/>
                  </a:schemeClr>
                </a:solidFill>
                <a:latin typeface="+mj-lt"/>
                <a:ea typeface="MS PGothic" panose="020B0600070205080204" pitchFamily="34" charset="-128"/>
              </a:rPr>
              <a:t>Die Unternehmervollmacht</a:t>
            </a:r>
          </a:p>
          <a:p>
            <a:pPr eaLnBrk="1" hangingPunct="1">
              <a:spcBef>
                <a:spcPct val="0"/>
              </a:spcBef>
              <a:buFontTx/>
              <a:buNone/>
            </a:pPr>
            <a:r>
              <a:rPr lang="de-DE" altLang="de-DE" sz="2800" b="1" dirty="0">
                <a:solidFill>
                  <a:schemeClr val="tx1">
                    <a:lumMod val="75000"/>
                    <a:lumOff val="25000"/>
                  </a:schemeClr>
                </a:solidFill>
                <a:latin typeface="+mj-lt"/>
                <a:ea typeface="MS PGothic" panose="020B0600070205080204" pitchFamily="34" charset="-128"/>
              </a:rPr>
              <a:t>Worum geht es?</a:t>
            </a:r>
          </a:p>
        </p:txBody>
      </p:sp>
      <p:sp>
        <p:nvSpPr>
          <p:cNvPr id="11" name="Inhaltsplatzhalter 2"/>
          <p:cNvSpPr txBox="1">
            <a:spLocks/>
          </p:cNvSpPr>
          <p:nvPr/>
        </p:nvSpPr>
        <p:spPr bwMode="auto">
          <a:xfrm>
            <a:off x="781119" y="4632503"/>
            <a:ext cx="575315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Font typeface="Arial" panose="020B0604020202020204" pitchFamily="34" charset="0"/>
              <a:buNone/>
            </a:pPr>
            <a:r>
              <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rPr>
              <a:t>Wer darf mich bei arbeitsrechtlichen Forderungen vertreten?</a:t>
            </a:r>
          </a:p>
          <a:p>
            <a:pPr fontAlgn="base">
              <a:spcAft>
                <a:spcPct val="0"/>
              </a:spcAft>
              <a:buFont typeface="Arial" panose="020B0604020202020204" pitchFamily="34" charset="0"/>
              <a:buNone/>
            </a:pPr>
            <a:endParaRPr lang="de-DE" altLang="de-DE" sz="1600" i="1" dirty="0">
              <a:solidFill>
                <a:srgbClr val="FF0000"/>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273655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2" name="Textfeld 1">
            <a:extLst>
              <a:ext uri="{FF2B5EF4-FFF2-40B4-BE49-F238E27FC236}">
                <a16:creationId xmlns:a16="http://schemas.microsoft.com/office/drawing/2014/main" id="{B4162320-40E3-BA52-081E-602E71BCA043}"/>
              </a:ext>
            </a:extLst>
          </p:cNvPr>
          <p:cNvSpPr txBox="1">
            <a:spLocks noChangeArrowheads="1"/>
          </p:cNvSpPr>
          <p:nvPr/>
        </p:nvSpPr>
        <p:spPr bwMode="auto">
          <a:xfrm>
            <a:off x="3619806" y="1770642"/>
            <a:ext cx="4963731" cy="2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de-DE" altLang="de-DE" sz="3264" b="1" dirty="0">
              <a:solidFill>
                <a:srgbClr val="A8D33C"/>
              </a:solidFill>
              <a:latin typeface="Corbel" panose="020B0503020204020204" pitchFamily="34" charset="0"/>
            </a:endParaRPr>
          </a:p>
          <a:p>
            <a:pPr algn="ctr" eaLnBrk="1" hangingPunct="1">
              <a:spcBef>
                <a:spcPct val="0"/>
              </a:spcBef>
              <a:buFontTx/>
              <a:buNone/>
            </a:pPr>
            <a:r>
              <a:rPr lang="de-DE" altLang="de-DE" sz="3264" dirty="0">
                <a:solidFill>
                  <a:srgbClr val="7F7F7F"/>
                </a:solidFill>
                <a:latin typeface="Corbel" panose="020B0503020204020204" pitchFamily="34" charset="0"/>
              </a:rPr>
              <a:t>Sprechen Sie dazu mit Ihrer</a:t>
            </a:r>
          </a:p>
          <a:p>
            <a:pPr algn="ctr" eaLnBrk="1" hangingPunct="1">
              <a:spcBef>
                <a:spcPct val="0"/>
              </a:spcBef>
              <a:buFontTx/>
              <a:buNone/>
            </a:pPr>
            <a:r>
              <a:rPr lang="de-DE" altLang="de-DE" sz="3264" dirty="0">
                <a:solidFill>
                  <a:srgbClr val="7F7F7F"/>
                </a:solidFill>
                <a:latin typeface="Corbel" panose="020B0503020204020204" pitchFamily="34" charset="0"/>
              </a:rPr>
              <a:t>Vermögensberaterin oder ihrem Vermögensberater.</a:t>
            </a:r>
          </a:p>
        </p:txBody>
      </p:sp>
      <p:sp>
        <p:nvSpPr>
          <p:cNvPr id="4" name="Titel 1">
            <a:extLst>
              <a:ext uri="{FF2B5EF4-FFF2-40B4-BE49-F238E27FC236}">
                <a16:creationId xmlns:a16="http://schemas.microsoft.com/office/drawing/2014/main" id="{9CA42983-0AC9-22A3-A94A-7152CBAC6954}"/>
              </a:ext>
            </a:extLst>
          </p:cNvPr>
          <p:cNvSpPr txBox="1">
            <a:spLocks/>
          </p:cNvSpPr>
          <p:nvPr/>
        </p:nvSpPr>
        <p:spPr bwMode="auto">
          <a:xfrm>
            <a:off x="1328222" y="845014"/>
            <a:ext cx="9535557" cy="1202022"/>
          </a:xfrm>
          <a:prstGeom prst="rect">
            <a:avLst/>
          </a:prstGeom>
        </p:spPr>
        <p:txBody>
          <a:bodyPr vert="horz" wrap="square" lIns="0" tIns="0" rIns="0" bIns="104463" rtlCol="0" anchor="b">
            <a:noAutofit/>
          </a:bodyPr>
          <a:lstStyle>
            <a:lvl1pPr algn="l" defTabSz="1008400" rtl="0" eaLnBrk="1" latinLnBrk="0" hangingPunct="1">
              <a:lnSpc>
                <a:spcPct val="90000"/>
              </a:lnSpc>
              <a:spcBef>
                <a:spcPct val="0"/>
              </a:spcBef>
              <a:buNone/>
              <a:defRPr sz="2867" kern="1200">
                <a:solidFill>
                  <a:schemeClr val="accent1"/>
                </a:solidFill>
                <a:latin typeface="+mj-lt"/>
                <a:ea typeface="+mj-ea"/>
                <a:cs typeface="+mj-cs"/>
              </a:defRPr>
            </a:lvl1pPr>
          </a:lstStyle>
          <a:p>
            <a:pPr algn="ctr">
              <a:defRPr/>
            </a:pPr>
            <a:r>
              <a:rPr lang="de-DE" sz="2902" b="1" dirty="0">
                <a:solidFill>
                  <a:schemeClr val="bg2">
                    <a:lumMod val="50000"/>
                  </a:schemeClr>
                </a:solidFill>
                <a:latin typeface="Corbel"/>
              </a:rPr>
              <a:t>Rechtliche Vorsorge – alles unter einem Dach </a:t>
            </a:r>
          </a:p>
        </p:txBody>
      </p:sp>
      <p:pic>
        <p:nvPicPr>
          <p:cNvPr id="7" name="Grafik 6">
            <a:extLst>
              <a:ext uri="{FF2B5EF4-FFF2-40B4-BE49-F238E27FC236}">
                <a16:creationId xmlns:a16="http://schemas.microsoft.com/office/drawing/2014/main" id="{6FE6D718-B45D-AFD7-9E14-E62F7C68C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59842" y="4050884"/>
            <a:ext cx="3494515" cy="1174670"/>
          </a:xfrm>
          <a:prstGeom prst="rect">
            <a:avLst/>
          </a:prstGeom>
        </p:spPr>
      </p:pic>
    </p:spTree>
    <p:extLst>
      <p:ext uri="{BB962C8B-B14F-4D97-AF65-F5344CB8AC3E}">
        <p14:creationId xmlns:p14="http://schemas.microsoft.com/office/powerpoint/2010/main" val="400065585"/>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4" name="Textfeld 3">
            <a:extLst>
              <a:ext uri="{FF2B5EF4-FFF2-40B4-BE49-F238E27FC236}">
                <a16:creationId xmlns:a16="http://schemas.microsoft.com/office/drawing/2014/main" id="{FF96BC3D-431D-6285-0421-D110D484FF4C}"/>
              </a:ext>
            </a:extLst>
          </p:cNvPr>
          <p:cNvSpPr txBox="1"/>
          <p:nvPr/>
        </p:nvSpPr>
        <p:spPr bwMode="auto">
          <a:xfrm>
            <a:off x="1000037" y="860815"/>
            <a:ext cx="11129970" cy="4166269"/>
          </a:xfrm>
          <a:prstGeom prst="rect">
            <a:avLst/>
          </a:prstGeom>
          <a:noFill/>
        </p:spPr>
        <p:txBody>
          <a:bodyPr wrap="none" rtlCol="0">
            <a:spAutoFit/>
          </a:bodyPr>
          <a:lstStyle/>
          <a:p>
            <a:pPr algn="ctr"/>
            <a:r>
              <a:rPr lang="de-DE" sz="2539" b="1" dirty="0">
                <a:solidFill>
                  <a:srgbClr val="92D050"/>
                </a:solidFill>
                <a:latin typeface="Corbel" panose="020B0503020204020204" pitchFamily="34" charset="0"/>
              </a:rPr>
              <a:t>Wer benötigt ein Testament?</a:t>
            </a:r>
          </a:p>
          <a:p>
            <a:endParaRPr lang="de-DE" sz="2176" dirty="0">
              <a:solidFill>
                <a:schemeClr val="tx1">
                  <a:lumMod val="50000"/>
                  <a:lumOff val="50000"/>
                </a:schemeClr>
              </a:solidFill>
              <a:latin typeface="Corbel" panose="020B0503020204020204" pitchFamily="34" charset="0"/>
            </a:endParaRPr>
          </a:p>
          <a:p>
            <a:r>
              <a:rPr lang="de-DE" sz="2176" dirty="0">
                <a:solidFill>
                  <a:schemeClr val="tx1">
                    <a:lumMod val="50000"/>
                    <a:lumOff val="50000"/>
                  </a:schemeClr>
                </a:solidFill>
                <a:latin typeface="Corbel" panose="020B0503020204020204" pitchFamily="34" charset="0"/>
              </a:rPr>
              <a:t>Eine individuelle Gestaltung der eigenen Nachfolge ist immer erforderlich, wenn bspw.:</a:t>
            </a:r>
          </a:p>
          <a:p>
            <a:endParaRPr lang="de-DE" sz="2176" dirty="0">
              <a:solidFill>
                <a:schemeClr val="tx1">
                  <a:lumMod val="50000"/>
                  <a:lumOff val="50000"/>
                </a:schemeClr>
              </a:solidFill>
              <a:latin typeface="Corbel" panose="020B0503020204020204" pitchFamily="34" charset="0"/>
            </a:endParaRPr>
          </a:p>
          <a:p>
            <a:r>
              <a:rPr lang="de-DE" sz="2176" dirty="0">
                <a:solidFill>
                  <a:schemeClr val="tx1">
                    <a:lumMod val="50000"/>
                    <a:lumOff val="50000"/>
                  </a:schemeClr>
                </a:solidFill>
                <a:latin typeface="Corbel" panose="020B0503020204020204" pitchFamily="34" charset="0"/>
              </a:rPr>
              <a:t>- von den gesetzlichen Erbquoten abgewichen werden soll</a:t>
            </a:r>
          </a:p>
          <a:p>
            <a:r>
              <a:rPr lang="de-DE" sz="2176" dirty="0">
                <a:solidFill>
                  <a:schemeClr val="tx1">
                    <a:lumMod val="50000"/>
                    <a:lumOff val="50000"/>
                  </a:schemeClr>
                </a:solidFill>
                <a:latin typeface="Corbel" panose="020B0503020204020204" pitchFamily="34" charset="0"/>
              </a:rPr>
              <a:t>- wenn jemand enterbt werden soll</a:t>
            </a:r>
          </a:p>
          <a:p>
            <a:r>
              <a:rPr lang="de-DE" sz="2176" dirty="0">
                <a:solidFill>
                  <a:schemeClr val="tx1">
                    <a:lumMod val="50000"/>
                    <a:lumOff val="50000"/>
                  </a:schemeClr>
                </a:solidFill>
                <a:latin typeface="Corbel" panose="020B0503020204020204" pitchFamily="34" charset="0"/>
              </a:rPr>
              <a:t>- wenn einzelne Vermögensgegenstände (z.B. Haus, Firma) bestimmten Personen zugewiesen </a:t>
            </a:r>
          </a:p>
          <a:p>
            <a:r>
              <a:rPr lang="de-DE" sz="2176" dirty="0">
                <a:solidFill>
                  <a:schemeClr val="tx1">
                    <a:lumMod val="50000"/>
                    <a:lumOff val="50000"/>
                  </a:schemeClr>
                </a:solidFill>
                <a:latin typeface="Corbel" panose="020B0503020204020204" pitchFamily="34" charset="0"/>
              </a:rPr>
              <a:t>   werden sollen</a:t>
            </a:r>
          </a:p>
          <a:p>
            <a:r>
              <a:rPr lang="de-DE" sz="2176" dirty="0">
                <a:solidFill>
                  <a:schemeClr val="tx1">
                    <a:lumMod val="50000"/>
                    <a:lumOff val="50000"/>
                  </a:schemeClr>
                </a:solidFill>
                <a:latin typeface="Corbel" panose="020B0503020204020204" pitchFamily="34" charset="0"/>
              </a:rPr>
              <a:t>- wenn die Aufteilung des Nachlasses unter den Erben von Vornherein geregelt sein soll</a:t>
            </a:r>
          </a:p>
          <a:p>
            <a:endParaRPr lang="de-DE" sz="2176" dirty="0">
              <a:solidFill>
                <a:schemeClr val="tx1">
                  <a:lumMod val="50000"/>
                  <a:lumOff val="50000"/>
                </a:schemeClr>
              </a:solidFill>
              <a:latin typeface="Corbel" panose="020B0503020204020204" pitchFamily="34" charset="0"/>
            </a:endParaRPr>
          </a:p>
          <a:p>
            <a:r>
              <a:rPr lang="de-DE" sz="2176" dirty="0">
                <a:solidFill>
                  <a:schemeClr val="tx1">
                    <a:lumMod val="50000"/>
                    <a:lumOff val="50000"/>
                  </a:schemeClr>
                </a:solidFill>
                <a:latin typeface="Corbel" panose="020B0503020204020204" pitchFamily="34" charset="0"/>
              </a:rPr>
              <a:t>Immer dann, wenn eine individuelle Regelung des eigenen Nachlasses gewünscht wird, ist auch </a:t>
            </a:r>
          </a:p>
          <a:p>
            <a:r>
              <a:rPr lang="de-DE" sz="2176" dirty="0">
                <a:solidFill>
                  <a:schemeClr val="tx1">
                    <a:lumMod val="50000"/>
                    <a:lumOff val="50000"/>
                  </a:schemeClr>
                </a:solidFill>
                <a:latin typeface="Corbel" panose="020B0503020204020204" pitchFamily="34" charset="0"/>
              </a:rPr>
              <a:t>eine individuelle Gestaltung notwendig!</a:t>
            </a:r>
          </a:p>
        </p:txBody>
      </p:sp>
      <p:pic>
        <p:nvPicPr>
          <p:cNvPr id="5" name="Grafik 4">
            <a:extLst>
              <a:ext uri="{FF2B5EF4-FFF2-40B4-BE49-F238E27FC236}">
                <a16:creationId xmlns:a16="http://schemas.microsoft.com/office/drawing/2014/main" id="{C1C28FAF-3F38-59A2-62AB-AA7B0B9444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5344295" y="4949162"/>
            <a:ext cx="1511786" cy="1380937"/>
          </a:xfrm>
          <a:prstGeom prst="rect">
            <a:avLst/>
          </a:prstGeom>
        </p:spPr>
      </p:pic>
      <p:pic>
        <p:nvPicPr>
          <p:cNvPr id="7" name="Grafik 6">
            <a:extLst>
              <a:ext uri="{FF2B5EF4-FFF2-40B4-BE49-F238E27FC236}">
                <a16:creationId xmlns:a16="http://schemas.microsoft.com/office/drawing/2014/main" id="{69510A68-9C55-CA4E-6D80-7BAA5735FD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404051" y="4730549"/>
            <a:ext cx="2919103" cy="1946068"/>
          </a:xfrm>
          <a:prstGeom prst="rect">
            <a:avLst/>
          </a:prstGeom>
        </p:spPr>
      </p:pic>
    </p:spTree>
    <p:extLst>
      <p:ext uri="{BB962C8B-B14F-4D97-AF65-F5344CB8AC3E}">
        <p14:creationId xmlns:p14="http://schemas.microsoft.com/office/powerpoint/2010/main" val="3152402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pic>
        <p:nvPicPr>
          <p:cNvPr id="4" name="Grafik 3">
            <a:extLst>
              <a:ext uri="{FF2B5EF4-FFF2-40B4-BE49-F238E27FC236}">
                <a16:creationId xmlns:a16="http://schemas.microsoft.com/office/drawing/2014/main" id="{A0A88705-3966-DD5D-4787-CF6DDAD56BB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1898334" y="4633004"/>
            <a:ext cx="1511786" cy="1511786"/>
          </a:xfrm>
          <a:prstGeom prst="rect">
            <a:avLst/>
          </a:prstGeom>
        </p:spPr>
      </p:pic>
      <p:sp>
        <p:nvSpPr>
          <p:cNvPr id="5" name="Textfeld 4">
            <a:extLst>
              <a:ext uri="{FF2B5EF4-FFF2-40B4-BE49-F238E27FC236}">
                <a16:creationId xmlns:a16="http://schemas.microsoft.com/office/drawing/2014/main" id="{735B86E3-F0DA-E5F6-F9D9-6D2F4D25D0B0}"/>
              </a:ext>
            </a:extLst>
          </p:cNvPr>
          <p:cNvSpPr txBox="1"/>
          <p:nvPr/>
        </p:nvSpPr>
        <p:spPr bwMode="auto">
          <a:xfrm>
            <a:off x="637240" y="1148758"/>
            <a:ext cx="10754867" cy="3440685"/>
          </a:xfrm>
          <a:prstGeom prst="rect">
            <a:avLst/>
          </a:prstGeom>
          <a:noFill/>
        </p:spPr>
        <p:txBody>
          <a:bodyPr wrap="none" rtlCol="0">
            <a:spAutoFit/>
          </a:bodyPr>
          <a:lstStyle/>
          <a:p>
            <a:pPr defTabSz="829178"/>
            <a:r>
              <a:rPr lang="de-DE" sz="2176" dirty="0">
                <a:solidFill>
                  <a:schemeClr val="tx1">
                    <a:lumMod val="50000"/>
                    <a:lumOff val="50000"/>
                  </a:schemeClr>
                </a:solidFill>
                <a:latin typeface="Corbel" panose="020B0503020204020204" pitchFamily="34" charset="0"/>
                <a:cs typeface="Arial" panose="020B0604020202020204" pitchFamily="34" charset="0"/>
              </a:rPr>
              <a:t>Wie Sie gehört haben, sind zu dem Thema viele gesetzliche Regelungen zu beachten.</a:t>
            </a:r>
          </a:p>
          <a:p>
            <a:pPr defTabSz="829178"/>
            <a:r>
              <a:rPr lang="de-DE" sz="2176" dirty="0">
                <a:solidFill>
                  <a:schemeClr val="tx1">
                    <a:lumMod val="50000"/>
                    <a:lumOff val="50000"/>
                  </a:schemeClr>
                </a:solidFill>
                <a:latin typeface="Corbel" panose="020B0503020204020204" pitchFamily="34" charset="0"/>
                <a:cs typeface="Arial" panose="020B0604020202020204" pitchFamily="34" charset="0"/>
              </a:rPr>
              <a:t>Viele Annahmen rund um das Thema Erben und Vererben sind unvollständig oder gar falsch.</a:t>
            </a:r>
          </a:p>
          <a:p>
            <a:pPr defTabSz="829178"/>
            <a:endParaRPr lang="de-DE" sz="2176" dirty="0">
              <a:solidFill>
                <a:schemeClr val="tx1">
                  <a:lumMod val="50000"/>
                  <a:lumOff val="50000"/>
                </a:schemeClr>
              </a:solidFill>
              <a:latin typeface="Corbel" panose="020B0503020204020204" pitchFamily="34" charset="0"/>
              <a:cs typeface="Arial" panose="020B0604020202020204" pitchFamily="34" charset="0"/>
            </a:endParaRPr>
          </a:p>
          <a:p>
            <a:pPr defTabSz="829178"/>
            <a:r>
              <a:rPr lang="de-DE" sz="2176" dirty="0">
                <a:solidFill>
                  <a:schemeClr val="tx1">
                    <a:lumMod val="50000"/>
                    <a:lumOff val="50000"/>
                  </a:schemeClr>
                </a:solidFill>
                <a:latin typeface="Corbel" panose="020B0503020204020204" pitchFamily="34" charset="0"/>
                <a:cs typeface="Arial" panose="020B0604020202020204" pitchFamily="34" charset="0"/>
              </a:rPr>
              <a:t>Nutzen Sie daher die Möglichkeiten des digitalen Nachlassmanagers um:</a:t>
            </a:r>
          </a:p>
          <a:p>
            <a:pPr defTabSz="829178"/>
            <a:endParaRPr lang="de-DE" sz="2176" dirty="0">
              <a:solidFill>
                <a:schemeClr val="tx1">
                  <a:lumMod val="50000"/>
                  <a:lumOff val="50000"/>
                </a:schemeClr>
              </a:solidFill>
              <a:latin typeface="Corbel" panose="020B0503020204020204" pitchFamily="34" charset="0"/>
              <a:cs typeface="Arial" panose="020B0604020202020204" pitchFamily="34" charset="0"/>
            </a:endParaRPr>
          </a:p>
          <a:p>
            <a:pPr marL="310942" indent="-310942" defTabSz="829178">
              <a:buAutoNum type="arabicPeriod"/>
            </a:pPr>
            <a:r>
              <a:rPr lang="de-DE" sz="2176" dirty="0">
                <a:solidFill>
                  <a:schemeClr val="tx1">
                    <a:lumMod val="50000"/>
                    <a:lumOff val="50000"/>
                  </a:schemeClr>
                </a:solidFill>
                <a:latin typeface="Corbel" panose="020B0503020204020204" pitchFamily="34" charset="0"/>
                <a:cs typeface="Arial" panose="020B0604020202020204" pitchFamily="34" charset="0"/>
              </a:rPr>
              <a:t>Erfassung von Familienangehörigen und Wunscherben</a:t>
            </a:r>
          </a:p>
          <a:p>
            <a:pPr marL="310942" indent="-310942" defTabSz="829178">
              <a:buAutoNum type="arabicPeriod"/>
            </a:pPr>
            <a:r>
              <a:rPr lang="de-DE" sz="2176" dirty="0">
                <a:solidFill>
                  <a:schemeClr val="tx1">
                    <a:lumMod val="50000"/>
                    <a:lumOff val="50000"/>
                  </a:schemeClr>
                </a:solidFill>
                <a:latin typeface="Corbel" panose="020B0503020204020204" pitchFamily="34" charset="0"/>
                <a:cs typeface="Arial" panose="020B0604020202020204" pitchFamily="34" charset="0"/>
              </a:rPr>
              <a:t>Zusammenstellung des zu vererbenden Vermögens </a:t>
            </a:r>
          </a:p>
          <a:p>
            <a:pPr marL="310942" indent="-310942" defTabSz="829178">
              <a:buAutoNum type="arabicPeriod"/>
            </a:pPr>
            <a:r>
              <a:rPr lang="de-DE" sz="2176" dirty="0">
                <a:solidFill>
                  <a:schemeClr val="tx1">
                    <a:lumMod val="50000"/>
                    <a:lumOff val="50000"/>
                  </a:schemeClr>
                </a:solidFill>
                <a:latin typeface="Corbel" panose="020B0503020204020204" pitchFamily="34" charset="0"/>
                <a:cs typeface="Arial" panose="020B0604020202020204" pitchFamily="34" charset="0"/>
              </a:rPr>
              <a:t>Transparenz zu den Regelungen der gesetzlichen Erbfolge (ohne Testament) </a:t>
            </a:r>
          </a:p>
          <a:p>
            <a:pPr marL="310942" indent="-310942" defTabSz="829178">
              <a:buAutoNum type="arabicPeriod"/>
            </a:pPr>
            <a:r>
              <a:rPr lang="de-DE" sz="2176" dirty="0">
                <a:solidFill>
                  <a:schemeClr val="tx1">
                    <a:lumMod val="50000"/>
                    <a:lumOff val="50000"/>
                  </a:schemeClr>
                </a:solidFill>
                <a:latin typeface="Corbel" panose="020B0503020204020204" pitchFamily="34" charset="0"/>
                <a:cs typeface="Arial" panose="020B0604020202020204" pitchFamily="34" charset="0"/>
              </a:rPr>
              <a:t>Optional Schieberegler zur individuellen Vermögensverteilung </a:t>
            </a:r>
          </a:p>
          <a:p>
            <a:pPr marL="310942" indent="-310942" defTabSz="829178">
              <a:buAutoNum type="arabicPeriod"/>
            </a:pPr>
            <a:r>
              <a:rPr lang="de-DE" sz="2176" dirty="0">
                <a:solidFill>
                  <a:schemeClr val="tx1">
                    <a:lumMod val="50000"/>
                    <a:lumOff val="50000"/>
                  </a:schemeClr>
                </a:solidFill>
                <a:latin typeface="Corbel" panose="020B0503020204020204" pitchFamily="34" charset="0"/>
                <a:cs typeface="Arial" panose="020B0604020202020204" pitchFamily="34" charset="0"/>
              </a:rPr>
              <a:t>Berechnung von Erbschaftssteuer + Pflichtteilsansprüchen </a:t>
            </a:r>
          </a:p>
        </p:txBody>
      </p:sp>
      <p:pic>
        <p:nvPicPr>
          <p:cNvPr id="6" name="Grafik 5">
            <a:extLst>
              <a:ext uri="{FF2B5EF4-FFF2-40B4-BE49-F238E27FC236}">
                <a16:creationId xmlns:a16="http://schemas.microsoft.com/office/drawing/2014/main" id="{AC6F4E17-E3E3-2E0F-0C6B-141FAE1292D8}"/>
              </a:ext>
            </a:extLst>
          </p:cNvPr>
          <p:cNvPicPr>
            <a:picLocks noChangeAspect="1"/>
          </p:cNvPicPr>
          <p:nvPr/>
        </p:nvPicPr>
        <p:blipFill>
          <a:blip r:embed="rId4"/>
          <a:stretch>
            <a:fillRect/>
          </a:stretch>
        </p:blipFill>
        <p:spPr bwMode="auto">
          <a:xfrm>
            <a:off x="7814563" y="4222433"/>
            <a:ext cx="4154787" cy="2523283"/>
          </a:xfrm>
          <a:prstGeom prst="rect">
            <a:avLst/>
          </a:prstGeom>
          <a:effectLst>
            <a:glow rad="25400">
              <a:schemeClr val="accent6">
                <a:lumMod val="60000"/>
                <a:lumOff val="40000"/>
                <a:alpha val="40000"/>
              </a:schemeClr>
            </a:glow>
            <a:softEdge rad="31750"/>
          </a:effectLst>
        </p:spPr>
      </p:pic>
    </p:spTree>
    <p:extLst>
      <p:ext uri="{BB962C8B-B14F-4D97-AF65-F5344CB8AC3E}">
        <p14:creationId xmlns:p14="http://schemas.microsoft.com/office/powerpoint/2010/main" val="213673430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pic>
        <p:nvPicPr>
          <p:cNvPr id="3" name="Grafik 2">
            <a:extLst>
              <a:ext uri="{FF2B5EF4-FFF2-40B4-BE49-F238E27FC236}">
                <a16:creationId xmlns:a16="http://schemas.microsoft.com/office/drawing/2014/main" id="{F429895B-0D37-0BF5-8A48-159923161E8A}"/>
              </a:ext>
            </a:extLst>
          </p:cNvPr>
          <p:cNvPicPr>
            <a:picLocks noChangeAspect="1"/>
          </p:cNvPicPr>
          <p:nvPr/>
        </p:nvPicPr>
        <p:blipFill>
          <a:blip r:embed="rId3"/>
          <a:stretch>
            <a:fillRect/>
          </a:stretch>
        </p:blipFill>
        <p:spPr>
          <a:xfrm>
            <a:off x="240" y="1050031"/>
            <a:ext cx="6481334" cy="3484541"/>
          </a:xfrm>
          <a:prstGeom prst="rect">
            <a:avLst/>
          </a:prstGeom>
        </p:spPr>
      </p:pic>
      <p:pic>
        <p:nvPicPr>
          <p:cNvPr id="5" name="Grafik 4">
            <a:extLst>
              <a:ext uri="{FF2B5EF4-FFF2-40B4-BE49-F238E27FC236}">
                <a16:creationId xmlns:a16="http://schemas.microsoft.com/office/drawing/2014/main" id="{F3C62F3C-B054-2354-6DA2-7EC7CF8AB1C3}"/>
              </a:ext>
            </a:extLst>
          </p:cNvPr>
          <p:cNvPicPr>
            <a:picLocks noChangeAspect="1"/>
          </p:cNvPicPr>
          <p:nvPr/>
        </p:nvPicPr>
        <p:blipFill>
          <a:blip r:embed="rId4"/>
          <a:stretch>
            <a:fillRect/>
          </a:stretch>
        </p:blipFill>
        <p:spPr>
          <a:xfrm>
            <a:off x="4990428" y="3807382"/>
            <a:ext cx="6923592" cy="2523744"/>
          </a:xfrm>
          <a:prstGeom prst="rect">
            <a:avLst/>
          </a:prstGeom>
        </p:spPr>
      </p:pic>
      <p:cxnSp>
        <p:nvCxnSpPr>
          <p:cNvPr id="6" name="Gerader Verbinder 5">
            <a:extLst>
              <a:ext uri="{FF2B5EF4-FFF2-40B4-BE49-F238E27FC236}">
                <a16:creationId xmlns:a16="http://schemas.microsoft.com/office/drawing/2014/main" id="{FD51B859-0F11-6F6D-A68D-72359D4ED143}"/>
              </a:ext>
            </a:extLst>
          </p:cNvPr>
          <p:cNvCxnSpPr>
            <a:cxnSpLocks/>
          </p:cNvCxnSpPr>
          <p:nvPr/>
        </p:nvCxnSpPr>
        <p:spPr>
          <a:xfrm>
            <a:off x="2779285" y="1356053"/>
            <a:ext cx="3524010" cy="0"/>
          </a:xfrm>
          <a:prstGeom prst="line">
            <a:avLst/>
          </a:prstGeom>
          <a:ln w="38100"/>
        </p:spPr>
        <p:style>
          <a:lnRef idx="1">
            <a:schemeClr val="accent6"/>
          </a:lnRef>
          <a:fillRef idx="0">
            <a:schemeClr val="accent6"/>
          </a:fillRef>
          <a:effectRef idx="0">
            <a:schemeClr val="accent6"/>
          </a:effectRef>
          <a:fontRef idx="minor">
            <a:schemeClr val="tx1"/>
          </a:fontRef>
        </p:style>
      </p:cxnSp>
      <p:cxnSp>
        <p:nvCxnSpPr>
          <p:cNvPr id="8" name="Gerader Verbinder 7">
            <a:extLst>
              <a:ext uri="{FF2B5EF4-FFF2-40B4-BE49-F238E27FC236}">
                <a16:creationId xmlns:a16="http://schemas.microsoft.com/office/drawing/2014/main" id="{22387124-B210-4F66-4D07-37F01D7464E8}"/>
              </a:ext>
            </a:extLst>
          </p:cNvPr>
          <p:cNvCxnSpPr>
            <a:cxnSpLocks/>
          </p:cNvCxnSpPr>
          <p:nvPr/>
        </p:nvCxnSpPr>
        <p:spPr>
          <a:xfrm>
            <a:off x="5266821" y="4050884"/>
            <a:ext cx="352401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9" name="Textfeld 8">
            <a:extLst>
              <a:ext uri="{FF2B5EF4-FFF2-40B4-BE49-F238E27FC236}">
                <a16:creationId xmlns:a16="http://schemas.microsoft.com/office/drawing/2014/main" id="{706A4CED-7B6F-A385-0609-6DF4BDF62197}"/>
              </a:ext>
            </a:extLst>
          </p:cNvPr>
          <p:cNvSpPr txBox="1"/>
          <p:nvPr/>
        </p:nvSpPr>
        <p:spPr>
          <a:xfrm>
            <a:off x="4575839" y="1132779"/>
            <a:ext cx="1311256" cy="223266"/>
          </a:xfrm>
          <a:prstGeom prst="rect">
            <a:avLst/>
          </a:prstGeom>
          <a:noFill/>
        </p:spPr>
        <p:txBody>
          <a:bodyPr wrap="none" lIns="0" tIns="0" rIns="0" bIns="0" rtlCol="0">
            <a:spAutoFit/>
          </a:bodyPr>
          <a:lstStyle/>
          <a:p>
            <a:r>
              <a:rPr lang="de-DE" sz="1451" dirty="0"/>
              <a:t>Ohne Testament.</a:t>
            </a:r>
          </a:p>
        </p:txBody>
      </p:sp>
      <p:sp>
        <p:nvSpPr>
          <p:cNvPr id="10" name="Textfeld 9">
            <a:extLst>
              <a:ext uri="{FF2B5EF4-FFF2-40B4-BE49-F238E27FC236}">
                <a16:creationId xmlns:a16="http://schemas.microsoft.com/office/drawing/2014/main" id="{EC995707-5631-76F1-1A45-57679BDD9EFA}"/>
              </a:ext>
            </a:extLst>
          </p:cNvPr>
          <p:cNvSpPr txBox="1"/>
          <p:nvPr/>
        </p:nvSpPr>
        <p:spPr>
          <a:xfrm>
            <a:off x="7496321" y="3827611"/>
            <a:ext cx="1163780" cy="223266"/>
          </a:xfrm>
          <a:prstGeom prst="rect">
            <a:avLst/>
          </a:prstGeom>
          <a:noFill/>
        </p:spPr>
        <p:txBody>
          <a:bodyPr wrap="none" lIns="0" tIns="0" rIns="0" bIns="0" rtlCol="0">
            <a:spAutoFit/>
          </a:bodyPr>
          <a:lstStyle/>
          <a:p>
            <a:r>
              <a:rPr lang="de-DE" sz="1451" dirty="0"/>
              <a:t>Mit Testament.</a:t>
            </a:r>
          </a:p>
        </p:txBody>
      </p:sp>
      <p:sp>
        <p:nvSpPr>
          <p:cNvPr id="11" name="Textfeld 10">
            <a:extLst>
              <a:ext uri="{FF2B5EF4-FFF2-40B4-BE49-F238E27FC236}">
                <a16:creationId xmlns:a16="http://schemas.microsoft.com/office/drawing/2014/main" id="{F9695DDE-22A4-E97B-EE94-F5A6F290EC0B}"/>
              </a:ext>
            </a:extLst>
          </p:cNvPr>
          <p:cNvSpPr txBox="1"/>
          <p:nvPr/>
        </p:nvSpPr>
        <p:spPr>
          <a:xfrm>
            <a:off x="7132474" y="1770642"/>
            <a:ext cx="3909725" cy="1004506"/>
          </a:xfrm>
          <a:prstGeom prst="rect">
            <a:avLst/>
          </a:prstGeom>
          <a:noFill/>
        </p:spPr>
        <p:txBody>
          <a:bodyPr wrap="none" lIns="0" tIns="0" rIns="0" bIns="0" rtlCol="0">
            <a:spAutoFit/>
          </a:bodyPr>
          <a:lstStyle/>
          <a:p>
            <a:r>
              <a:rPr lang="de-DE" sz="2176" b="1" dirty="0">
                <a:solidFill>
                  <a:schemeClr val="tx1">
                    <a:lumMod val="50000"/>
                    <a:lumOff val="50000"/>
                  </a:schemeClr>
                </a:solidFill>
                <a:latin typeface="Corbel" panose="020B0503020204020204" pitchFamily="34" charset="0"/>
              </a:rPr>
              <a:t>Frühzeitig an die Gestaltung der </a:t>
            </a:r>
          </a:p>
          <a:p>
            <a:pPr algn="ctr"/>
            <a:r>
              <a:rPr lang="de-DE" sz="2176" b="1">
                <a:solidFill>
                  <a:schemeClr val="tx1">
                    <a:lumMod val="50000"/>
                    <a:lumOff val="50000"/>
                  </a:schemeClr>
                </a:solidFill>
                <a:latin typeface="Corbel" panose="020B0503020204020204" pitchFamily="34" charset="0"/>
              </a:rPr>
              <a:t>Erbfolge denken</a:t>
            </a:r>
            <a:r>
              <a:rPr lang="de-DE" sz="2176" b="1" dirty="0">
                <a:solidFill>
                  <a:schemeClr val="tx1">
                    <a:lumMod val="50000"/>
                    <a:lumOff val="50000"/>
                  </a:schemeClr>
                </a:solidFill>
                <a:latin typeface="Corbel" panose="020B0503020204020204" pitchFamily="34" charset="0"/>
              </a:rPr>
              <a:t>.</a:t>
            </a:r>
          </a:p>
          <a:p>
            <a:pPr algn="ctr"/>
            <a:r>
              <a:rPr lang="de-DE" sz="2176" b="1" dirty="0">
                <a:solidFill>
                  <a:schemeClr val="tx1">
                    <a:lumMod val="50000"/>
                    <a:lumOff val="50000"/>
                  </a:schemeClr>
                </a:solidFill>
                <a:latin typeface="Corbel" panose="020B0503020204020204" pitchFamily="34" charset="0"/>
              </a:rPr>
              <a:t>Ein kleines Beispiel:</a:t>
            </a:r>
          </a:p>
        </p:txBody>
      </p:sp>
      <p:sp>
        <p:nvSpPr>
          <p:cNvPr id="4" name="Textfeld 3">
            <a:extLst>
              <a:ext uri="{FF2B5EF4-FFF2-40B4-BE49-F238E27FC236}">
                <a16:creationId xmlns:a16="http://schemas.microsoft.com/office/drawing/2014/main" id="{5B1EE9C0-2103-64F4-B09D-CB4FE89074B9}"/>
              </a:ext>
            </a:extLst>
          </p:cNvPr>
          <p:cNvSpPr txBox="1"/>
          <p:nvPr/>
        </p:nvSpPr>
        <p:spPr>
          <a:xfrm>
            <a:off x="8307144" y="6400225"/>
            <a:ext cx="3869501" cy="361061"/>
          </a:xfrm>
          <a:prstGeom prst="rect">
            <a:avLst/>
          </a:prstGeom>
          <a:noFill/>
        </p:spPr>
        <p:txBody>
          <a:bodyPr wrap="square">
            <a:spAutoFit/>
          </a:bodyPr>
          <a:lstStyle/>
          <a:p>
            <a:pPr>
              <a:lnSpc>
                <a:spcPct val="107000"/>
              </a:lnSpc>
              <a:spcAft>
                <a:spcPts val="725"/>
              </a:spcAft>
            </a:pPr>
            <a:r>
              <a:rPr lang="de-DE" sz="1632" kern="100" dirty="0">
                <a:latin typeface="Aptos" panose="020B0004020202020204" pitchFamily="34" charset="0"/>
                <a:ea typeface="Aptos" panose="020B0004020202020204" pitchFamily="34" charset="0"/>
                <a:cs typeface="Times New Roman" panose="02020603050405020304" pitchFamily="18" charset="0"/>
              </a:rPr>
              <a:t>https://demo.meineverfuegungen.de/</a:t>
            </a:r>
          </a:p>
        </p:txBody>
      </p:sp>
    </p:spTree>
    <p:extLst>
      <p:ext uri="{BB962C8B-B14F-4D97-AF65-F5344CB8AC3E}">
        <p14:creationId xmlns:p14="http://schemas.microsoft.com/office/powerpoint/2010/main" val="74426188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2" name="Textfeld 1">
            <a:extLst>
              <a:ext uri="{FF2B5EF4-FFF2-40B4-BE49-F238E27FC236}">
                <a16:creationId xmlns:a16="http://schemas.microsoft.com/office/drawing/2014/main" id="{B4162320-40E3-BA52-081E-602E71BCA043}"/>
              </a:ext>
            </a:extLst>
          </p:cNvPr>
          <p:cNvSpPr txBox="1">
            <a:spLocks noChangeArrowheads="1"/>
          </p:cNvSpPr>
          <p:nvPr/>
        </p:nvSpPr>
        <p:spPr bwMode="auto">
          <a:xfrm>
            <a:off x="3619806" y="1770642"/>
            <a:ext cx="4963731" cy="2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de-DE" altLang="de-DE" sz="3264" b="1" dirty="0">
              <a:solidFill>
                <a:srgbClr val="A8D33C"/>
              </a:solidFill>
              <a:latin typeface="Corbel" panose="020B0503020204020204" pitchFamily="34" charset="0"/>
            </a:endParaRPr>
          </a:p>
          <a:p>
            <a:pPr algn="ctr" eaLnBrk="1" hangingPunct="1">
              <a:spcBef>
                <a:spcPct val="0"/>
              </a:spcBef>
              <a:buFontTx/>
              <a:buNone/>
            </a:pPr>
            <a:r>
              <a:rPr lang="de-DE" altLang="de-DE" sz="3264" dirty="0">
                <a:solidFill>
                  <a:srgbClr val="7F7F7F"/>
                </a:solidFill>
                <a:latin typeface="Corbel" panose="020B0503020204020204" pitchFamily="34" charset="0"/>
              </a:rPr>
              <a:t>Sprechen Sie dazu mit Ihrer</a:t>
            </a:r>
          </a:p>
          <a:p>
            <a:pPr algn="ctr" eaLnBrk="1" hangingPunct="1">
              <a:spcBef>
                <a:spcPct val="0"/>
              </a:spcBef>
              <a:buFontTx/>
              <a:buNone/>
            </a:pPr>
            <a:r>
              <a:rPr lang="de-DE" altLang="de-DE" sz="3264" dirty="0">
                <a:solidFill>
                  <a:srgbClr val="7F7F7F"/>
                </a:solidFill>
                <a:latin typeface="Corbel" panose="020B0503020204020204" pitchFamily="34" charset="0"/>
              </a:rPr>
              <a:t>Vermögensberaterin oder ihrem Vermögensberater.</a:t>
            </a:r>
          </a:p>
        </p:txBody>
      </p:sp>
      <p:sp>
        <p:nvSpPr>
          <p:cNvPr id="4" name="Titel 1">
            <a:extLst>
              <a:ext uri="{FF2B5EF4-FFF2-40B4-BE49-F238E27FC236}">
                <a16:creationId xmlns:a16="http://schemas.microsoft.com/office/drawing/2014/main" id="{9CA42983-0AC9-22A3-A94A-7152CBAC6954}"/>
              </a:ext>
            </a:extLst>
          </p:cNvPr>
          <p:cNvSpPr txBox="1">
            <a:spLocks/>
          </p:cNvSpPr>
          <p:nvPr/>
        </p:nvSpPr>
        <p:spPr bwMode="auto">
          <a:xfrm>
            <a:off x="1328222" y="845014"/>
            <a:ext cx="9535557" cy="1202022"/>
          </a:xfrm>
          <a:prstGeom prst="rect">
            <a:avLst/>
          </a:prstGeom>
        </p:spPr>
        <p:txBody>
          <a:bodyPr vert="horz" wrap="square" lIns="0" tIns="0" rIns="0" bIns="104463" rtlCol="0" anchor="b">
            <a:noAutofit/>
          </a:bodyPr>
          <a:lstStyle>
            <a:lvl1pPr algn="l" defTabSz="1008400" rtl="0" eaLnBrk="1" latinLnBrk="0" hangingPunct="1">
              <a:lnSpc>
                <a:spcPct val="90000"/>
              </a:lnSpc>
              <a:spcBef>
                <a:spcPct val="0"/>
              </a:spcBef>
              <a:buNone/>
              <a:defRPr sz="2867" kern="1200">
                <a:solidFill>
                  <a:schemeClr val="accent1"/>
                </a:solidFill>
                <a:latin typeface="+mj-lt"/>
                <a:ea typeface="+mj-ea"/>
                <a:cs typeface="+mj-cs"/>
              </a:defRPr>
            </a:lvl1pPr>
          </a:lstStyle>
          <a:p>
            <a:pPr algn="ctr">
              <a:defRPr/>
            </a:pPr>
            <a:r>
              <a:rPr lang="de-DE" sz="2902" b="1" dirty="0">
                <a:solidFill>
                  <a:schemeClr val="bg2">
                    <a:lumMod val="50000"/>
                  </a:schemeClr>
                </a:solidFill>
                <a:latin typeface="Corbel"/>
              </a:rPr>
              <a:t>Rechtliche Vorsorge – alles unter einem Dach </a:t>
            </a:r>
          </a:p>
        </p:txBody>
      </p:sp>
      <p:pic>
        <p:nvPicPr>
          <p:cNvPr id="7" name="Grafik 6">
            <a:extLst>
              <a:ext uri="{FF2B5EF4-FFF2-40B4-BE49-F238E27FC236}">
                <a16:creationId xmlns:a16="http://schemas.microsoft.com/office/drawing/2014/main" id="{6FE6D718-B45D-AFD7-9E14-E62F7C68C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59842" y="4050884"/>
            <a:ext cx="3494515" cy="1174670"/>
          </a:xfrm>
          <a:prstGeom prst="rect">
            <a:avLst/>
          </a:prstGeom>
        </p:spPr>
      </p:pic>
    </p:spTree>
    <p:extLst>
      <p:ext uri="{BB962C8B-B14F-4D97-AF65-F5344CB8AC3E}">
        <p14:creationId xmlns:p14="http://schemas.microsoft.com/office/powerpoint/2010/main" val="303993701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417" y="2310373"/>
            <a:ext cx="10515600" cy="1325563"/>
          </a:xfrm>
        </p:spPr>
        <p:txBody>
          <a:bodyPr/>
          <a:lstStyle/>
          <a:p>
            <a:r>
              <a:rPr lang="de-DE" dirty="0"/>
              <a:t>Ihre Fragen</a:t>
            </a:r>
          </a:p>
        </p:txBody>
      </p:sp>
    </p:spTree>
    <p:extLst>
      <p:ext uri="{BB962C8B-B14F-4D97-AF65-F5344CB8AC3E}">
        <p14:creationId xmlns:p14="http://schemas.microsoft.com/office/powerpoint/2010/main" val="294436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latin typeface="Corbel"/>
              </a:rPr>
              <a:t>Geschäftsunfähigkeiten</a:t>
            </a:r>
          </a:p>
        </p:txBody>
      </p:sp>
      <p:sp>
        <p:nvSpPr>
          <p:cNvPr id="20" name="Textfeld 19"/>
          <p:cNvSpPr txBox="1"/>
          <p:nvPr/>
        </p:nvSpPr>
        <p:spPr bwMode="auto">
          <a:xfrm>
            <a:off x="627184" y="1048492"/>
            <a:ext cx="10937631" cy="584775"/>
          </a:xfrm>
          <a:prstGeom prst="rect">
            <a:avLst/>
          </a:prstGeom>
          <a:noFill/>
        </p:spPr>
        <p:txBody>
          <a:bodyPr wrap="square" rtlCol="0">
            <a:spAutoFit/>
          </a:bodyPr>
          <a:lstStyle/>
          <a:p>
            <a:pPr algn="ctr">
              <a:defRPr/>
            </a:pPr>
            <a:r>
              <a:rPr lang="de-DE" sz="3200" dirty="0">
                <a:solidFill>
                  <a:srgbClr val="85B919"/>
                </a:solidFill>
                <a:latin typeface="Corbel"/>
              </a:rPr>
              <a:t>Wann eine Notfallvorsorge wichtig ist</a:t>
            </a:r>
            <a:endParaRPr dirty="0"/>
          </a:p>
        </p:txBody>
      </p:sp>
      <p:pic>
        <p:nvPicPr>
          <p:cNvPr id="6" name="Grafik 5"/>
          <p:cNvPicPr>
            <a:picLocks noChangeAspect="1"/>
          </p:cNvPicPr>
          <p:nvPr/>
        </p:nvPicPr>
        <p:blipFill>
          <a:blip r:embed="rId3"/>
          <a:stretch/>
        </p:blipFill>
        <p:spPr bwMode="auto">
          <a:xfrm>
            <a:off x="8804569" y="2509810"/>
            <a:ext cx="2179674" cy="2179674"/>
          </a:xfrm>
          <a:prstGeom prst="rect">
            <a:avLst/>
          </a:prstGeom>
        </p:spPr>
      </p:pic>
      <p:pic>
        <p:nvPicPr>
          <p:cNvPr id="10" name="Grafik 9"/>
          <p:cNvPicPr>
            <a:picLocks noChangeAspect="1"/>
          </p:cNvPicPr>
          <p:nvPr/>
        </p:nvPicPr>
        <p:blipFill>
          <a:blip r:embed="rId4"/>
          <a:stretch/>
        </p:blipFill>
        <p:spPr bwMode="auto">
          <a:xfrm>
            <a:off x="838199" y="2594869"/>
            <a:ext cx="2179675" cy="2179675"/>
          </a:xfrm>
          <a:prstGeom prst="rect">
            <a:avLst/>
          </a:prstGeom>
        </p:spPr>
      </p:pic>
      <p:sp>
        <p:nvSpPr>
          <p:cNvPr id="12" name="Textfeld 11"/>
          <p:cNvSpPr txBox="1"/>
          <p:nvPr/>
        </p:nvSpPr>
        <p:spPr bwMode="auto">
          <a:xfrm>
            <a:off x="8912667" y="4774545"/>
            <a:ext cx="2071576" cy="369332"/>
          </a:xfrm>
          <a:prstGeom prst="rect">
            <a:avLst/>
          </a:prstGeom>
          <a:noFill/>
        </p:spPr>
        <p:txBody>
          <a:bodyPr wrap="square" rtlCol="0">
            <a:spAutoFit/>
          </a:bodyPr>
          <a:lstStyle/>
          <a:p>
            <a:pPr algn="ctr">
              <a:defRPr/>
            </a:pPr>
            <a:r>
              <a:rPr lang="de-DE"/>
              <a:t>Unfall</a:t>
            </a:r>
            <a:endParaRPr/>
          </a:p>
        </p:txBody>
      </p:sp>
      <p:sp>
        <p:nvSpPr>
          <p:cNvPr id="22" name="Textfeld 21"/>
          <p:cNvSpPr txBox="1"/>
          <p:nvPr/>
        </p:nvSpPr>
        <p:spPr bwMode="auto">
          <a:xfrm>
            <a:off x="892248" y="4827337"/>
            <a:ext cx="2071576" cy="369332"/>
          </a:xfrm>
          <a:prstGeom prst="rect">
            <a:avLst/>
          </a:prstGeom>
          <a:noFill/>
        </p:spPr>
        <p:txBody>
          <a:bodyPr wrap="square" rtlCol="0">
            <a:spAutoFit/>
          </a:bodyPr>
          <a:lstStyle/>
          <a:p>
            <a:pPr algn="ctr">
              <a:defRPr/>
            </a:pPr>
            <a:r>
              <a:rPr lang="de-DE"/>
              <a:t>Schwere Krankheit</a:t>
            </a:r>
            <a:endParaRPr/>
          </a:p>
        </p:txBody>
      </p:sp>
      <p:sp>
        <p:nvSpPr>
          <p:cNvPr id="23" name="Textfeld 22"/>
          <p:cNvSpPr txBox="1"/>
          <p:nvPr/>
        </p:nvSpPr>
        <p:spPr bwMode="auto">
          <a:xfrm>
            <a:off x="5123097" y="4774543"/>
            <a:ext cx="2071576" cy="369332"/>
          </a:xfrm>
          <a:prstGeom prst="rect">
            <a:avLst/>
          </a:prstGeom>
          <a:noFill/>
        </p:spPr>
        <p:txBody>
          <a:bodyPr wrap="square" rtlCol="0">
            <a:spAutoFit/>
          </a:bodyPr>
          <a:lstStyle/>
          <a:p>
            <a:pPr algn="ctr">
              <a:defRPr/>
            </a:pPr>
            <a:r>
              <a:rPr lang="de-DE"/>
              <a:t>Demenz</a:t>
            </a:r>
            <a:endParaRPr/>
          </a:p>
        </p:txBody>
      </p:sp>
      <p:pic>
        <p:nvPicPr>
          <p:cNvPr id="11" name="Grafik 10"/>
          <p:cNvPicPr>
            <a:picLocks noChangeAspect="1"/>
          </p:cNvPicPr>
          <p:nvPr/>
        </p:nvPicPr>
        <p:blipFill>
          <a:blip r:embed="rId5"/>
          <a:stretch/>
        </p:blipFill>
        <p:spPr bwMode="auto">
          <a:xfrm>
            <a:off x="14081319" y="2816766"/>
            <a:ext cx="1786056" cy="1786056"/>
          </a:xfrm>
          <a:prstGeom prst="rect">
            <a:avLst/>
          </a:prstGeom>
        </p:spPr>
      </p:pic>
      <p:pic>
        <p:nvPicPr>
          <p:cNvPr id="3" name="Grafik 2"/>
          <p:cNvPicPr>
            <a:picLocks noChangeAspect="1"/>
          </p:cNvPicPr>
          <p:nvPr/>
        </p:nvPicPr>
        <p:blipFill>
          <a:blip r:embed="rId6"/>
          <a:stretch/>
        </p:blipFill>
        <p:spPr bwMode="auto">
          <a:xfrm>
            <a:off x="5189403" y="2789631"/>
            <a:ext cx="1813192" cy="181319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0"/>
                            </p:stCondLst>
                            <p:childTnLst>
                              <p:par>
                                <p:cTn id="12" presetID="10" presetClass="entr" presetSubtype="0" fill="hold" nodeType="after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par>
                          <p:cTn id="18" fill="hold">
                            <p:stCondLst>
                              <p:cond delay="0"/>
                            </p:stCondLst>
                            <p:childTnLst>
                              <p:par>
                                <p:cTn id="19" presetID="10" presetClass="entr" presetSubtype="0" fill="hold" nodeType="after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10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6"/>
          <p:cNvSpPr>
            <a:spLocks noGrp="1"/>
          </p:cNvSpPr>
          <p:nvPr>
            <p:ph type="title"/>
          </p:nvPr>
        </p:nvSpPr>
        <p:spPr>
          <a:xfrm>
            <a:off x="1886063" y="314763"/>
            <a:ext cx="8423163" cy="972192"/>
          </a:xfrm>
        </p:spPr>
        <p:txBody>
          <a:bodyPr>
            <a:normAutofit fontScale="90000"/>
          </a:bodyPr>
          <a:lstStyle/>
          <a:p>
            <a:pPr algn="ctr"/>
            <a:r>
              <a:rPr lang="de-DE" sz="3264" b="1" dirty="0"/>
              <a:t>Vorsorge für den Ernstfall – einfach und zuverlässig</a:t>
            </a:r>
            <a:br>
              <a:rPr lang="de-DE" dirty="0"/>
            </a:br>
            <a:endParaRPr lang="de-DE" dirty="0"/>
          </a:p>
        </p:txBody>
      </p:sp>
      <p:sp>
        <p:nvSpPr>
          <p:cNvPr id="2" name="Textfeld 1">
            <a:extLst>
              <a:ext uri="{FF2B5EF4-FFF2-40B4-BE49-F238E27FC236}">
                <a16:creationId xmlns:a16="http://schemas.microsoft.com/office/drawing/2014/main" id="{0C90E22B-633E-BC72-C123-2900207DE1D5}"/>
              </a:ext>
            </a:extLst>
          </p:cNvPr>
          <p:cNvSpPr txBox="1">
            <a:spLocks noChangeArrowheads="1"/>
          </p:cNvSpPr>
          <p:nvPr/>
        </p:nvSpPr>
        <p:spPr bwMode="auto">
          <a:xfrm>
            <a:off x="3619806" y="1079660"/>
            <a:ext cx="4963731" cy="176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1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15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gn="ctr" eaLnBrk="1" hangingPunct="1">
              <a:spcBef>
                <a:spcPct val="0"/>
              </a:spcBef>
              <a:buFontTx/>
              <a:buNone/>
            </a:pPr>
            <a:endParaRPr lang="de-DE" altLang="de-DE" sz="2176" b="1" dirty="0">
              <a:solidFill>
                <a:srgbClr val="A8D33C"/>
              </a:solidFill>
              <a:latin typeface="Arial" panose="020B0604020202020204" pitchFamily="34" charset="0"/>
            </a:endParaRPr>
          </a:p>
          <a:p>
            <a:pPr algn="ctr" eaLnBrk="1" hangingPunct="1">
              <a:spcBef>
                <a:spcPct val="0"/>
              </a:spcBef>
              <a:buFontTx/>
              <a:buNone/>
            </a:pPr>
            <a:r>
              <a:rPr lang="de-DE" altLang="de-DE" sz="4353" dirty="0">
                <a:solidFill>
                  <a:srgbClr val="7F7F7F"/>
                </a:solidFill>
                <a:latin typeface="Corbel" panose="020B0503020204020204" pitchFamily="34" charset="0"/>
              </a:rPr>
              <a:t>Vielen Dank für Ihre Aufmerksamkeit.</a:t>
            </a:r>
          </a:p>
        </p:txBody>
      </p:sp>
      <p:pic>
        <p:nvPicPr>
          <p:cNvPr id="4" name="Grafik 3">
            <a:extLst>
              <a:ext uri="{FF2B5EF4-FFF2-40B4-BE49-F238E27FC236}">
                <a16:creationId xmlns:a16="http://schemas.microsoft.com/office/drawing/2014/main" id="{625EF88C-CAE0-380D-E2ED-263542665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259842" y="4050884"/>
            <a:ext cx="3494515" cy="1174670"/>
          </a:xfrm>
          <a:prstGeom prst="rect">
            <a:avLst/>
          </a:prstGeom>
        </p:spPr>
      </p:pic>
    </p:spTree>
    <p:extLst>
      <p:ext uri="{BB962C8B-B14F-4D97-AF65-F5344CB8AC3E}">
        <p14:creationId xmlns:p14="http://schemas.microsoft.com/office/powerpoint/2010/main" val="247285329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1"/>
          <p:cNvSpPr txBox="1"/>
          <p:nvPr/>
        </p:nvSpPr>
        <p:spPr>
          <a:xfrm>
            <a:off x="5610172" y="452638"/>
            <a:ext cx="2894895" cy="369332"/>
          </a:xfrm>
          <a:prstGeom prst="rect">
            <a:avLst/>
          </a:prstGeom>
          <a:noFill/>
        </p:spPr>
        <p:txBody>
          <a:bodyPr wrap="none" rtlCol="0">
            <a:spAutoFit/>
          </a:bodyPr>
          <a:lstStyle/>
          <a:p>
            <a:r>
              <a:rPr lang="de-DE" dirty="0"/>
              <a:t>Gehen Sie bitte auf „Service“</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961"/>
            <a:ext cx="12192000" cy="5295580"/>
          </a:xfrm>
          <a:prstGeom prst="rect">
            <a:avLst/>
          </a:prstGeom>
        </p:spPr>
      </p:pic>
      <p:sp>
        <p:nvSpPr>
          <p:cNvPr id="4" name="Pfeil nach unten 3"/>
          <p:cNvSpPr/>
          <p:nvPr/>
        </p:nvSpPr>
        <p:spPr>
          <a:xfrm>
            <a:off x="8475871" y="268381"/>
            <a:ext cx="484632" cy="9784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850" y="1323442"/>
            <a:ext cx="1060244" cy="567455"/>
          </a:xfrm>
          <a:prstGeom prst="rect">
            <a:avLst/>
          </a:prstGeom>
        </p:spPr>
      </p:pic>
    </p:spTree>
    <p:extLst>
      <p:ext uri="{BB962C8B-B14F-4D97-AF65-F5344CB8AC3E}">
        <p14:creationId xmlns:p14="http://schemas.microsoft.com/office/powerpoint/2010/main" val="237476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04812" y="1076325"/>
            <a:ext cx="11382375" cy="4705350"/>
          </a:xfrm>
          <a:prstGeom prst="rect">
            <a:avLst/>
          </a:prstGeom>
        </p:spPr>
      </p:pic>
      <p:pic>
        <p:nvPicPr>
          <p:cNvPr id="3" name="Grafik 2"/>
          <p:cNvPicPr>
            <a:picLocks noChangeAspect="1"/>
          </p:cNvPicPr>
          <p:nvPr/>
        </p:nvPicPr>
        <p:blipFill>
          <a:blip r:embed="rId3"/>
          <a:stretch>
            <a:fillRect/>
          </a:stretch>
        </p:blipFill>
        <p:spPr>
          <a:xfrm>
            <a:off x="0" y="4959210"/>
            <a:ext cx="12192000" cy="614723"/>
          </a:xfrm>
          <a:prstGeom prst="rect">
            <a:avLst/>
          </a:prstGeom>
          <a:ln>
            <a:noFill/>
          </a:ln>
          <a:effectLst>
            <a:outerShdw blurRad="190500" algn="tl" rotWithShape="0">
              <a:srgbClr val="000000">
                <a:alpha val="70000"/>
              </a:srgbClr>
            </a:outerShdw>
          </a:effectLst>
        </p:spPr>
      </p:pic>
      <p:sp>
        <p:nvSpPr>
          <p:cNvPr id="4" name="Pfeil nach unten 3"/>
          <p:cNvSpPr/>
          <p:nvPr/>
        </p:nvSpPr>
        <p:spPr>
          <a:xfrm>
            <a:off x="5693407" y="4069171"/>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631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1033991"/>
            <a:ext cx="12192000" cy="4790018"/>
          </a:xfrm>
          <a:prstGeom prst="rect">
            <a:avLst/>
          </a:prstGeom>
        </p:spPr>
      </p:pic>
      <p:sp>
        <p:nvSpPr>
          <p:cNvPr id="3" name="Pfeil nach unten 2"/>
          <p:cNvSpPr/>
          <p:nvPr/>
        </p:nvSpPr>
        <p:spPr>
          <a:xfrm>
            <a:off x="10172779" y="1606881"/>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682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95002" y="223932"/>
            <a:ext cx="11954494" cy="6346213"/>
          </a:xfrm>
          <a:prstGeom prst="rect">
            <a:avLst/>
          </a:prstGeom>
        </p:spPr>
      </p:pic>
      <p:pic>
        <p:nvPicPr>
          <p:cNvPr id="3" name="Grafik 2"/>
          <p:cNvPicPr>
            <a:picLocks noChangeAspect="1"/>
          </p:cNvPicPr>
          <p:nvPr/>
        </p:nvPicPr>
        <p:blipFill>
          <a:blip r:embed="rId3"/>
          <a:stretch>
            <a:fillRect/>
          </a:stretch>
        </p:blipFill>
        <p:spPr>
          <a:xfrm>
            <a:off x="0" y="6432599"/>
            <a:ext cx="12192000" cy="425401"/>
          </a:xfrm>
          <a:prstGeom prst="rect">
            <a:avLst/>
          </a:prstGeom>
        </p:spPr>
      </p:pic>
      <p:sp>
        <p:nvSpPr>
          <p:cNvPr id="4" name="Pfeil nach unten 3"/>
          <p:cNvSpPr/>
          <p:nvPr/>
        </p:nvSpPr>
        <p:spPr>
          <a:xfrm>
            <a:off x="5625792" y="5438899"/>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781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1058930"/>
            <a:ext cx="12192000" cy="4790018"/>
          </a:xfrm>
          <a:prstGeom prst="rect">
            <a:avLst/>
          </a:prstGeom>
        </p:spPr>
      </p:pic>
      <p:sp>
        <p:nvSpPr>
          <p:cNvPr id="3" name="Pfeil nach unten 2"/>
          <p:cNvSpPr/>
          <p:nvPr/>
        </p:nvSpPr>
        <p:spPr>
          <a:xfrm rot="10800000">
            <a:off x="10263921" y="3501135"/>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07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4171950" y="1428750"/>
            <a:ext cx="3848100" cy="4000500"/>
          </a:xfrm>
          <a:prstGeom prst="rect">
            <a:avLst/>
          </a:prstGeom>
          <a:ln>
            <a:noFill/>
          </a:ln>
          <a:effectLst>
            <a:outerShdw blurRad="190500" algn="tl" rotWithShape="0">
              <a:srgbClr val="000000">
                <a:alpha val="70000"/>
              </a:srgbClr>
            </a:outerShdw>
          </a:effectLst>
        </p:spPr>
      </p:pic>
      <p:sp>
        <p:nvSpPr>
          <p:cNvPr id="3" name="Textfeld 2"/>
          <p:cNvSpPr txBox="1"/>
          <p:nvPr/>
        </p:nvSpPr>
        <p:spPr>
          <a:xfrm>
            <a:off x="4726379" y="2755075"/>
            <a:ext cx="2743200" cy="369332"/>
          </a:xfrm>
          <a:prstGeom prst="rect">
            <a:avLst/>
          </a:prstGeom>
          <a:noFill/>
        </p:spPr>
        <p:txBody>
          <a:bodyPr wrap="square" rtlCol="0">
            <a:spAutoFit/>
          </a:bodyPr>
          <a:lstStyle/>
          <a:p>
            <a:r>
              <a:rPr lang="de-DE" dirty="0"/>
              <a:t>12345678</a:t>
            </a:r>
          </a:p>
        </p:txBody>
      </p:sp>
      <p:sp>
        <p:nvSpPr>
          <p:cNvPr id="4" name="Textfeld 3"/>
          <p:cNvSpPr txBox="1"/>
          <p:nvPr/>
        </p:nvSpPr>
        <p:spPr>
          <a:xfrm>
            <a:off x="4702629" y="3586348"/>
            <a:ext cx="2565070" cy="369332"/>
          </a:xfrm>
          <a:prstGeom prst="rect">
            <a:avLst/>
          </a:prstGeom>
          <a:noFill/>
        </p:spPr>
        <p:txBody>
          <a:bodyPr wrap="square" rtlCol="0">
            <a:spAutoFit/>
          </a:bodyPr>
          <a:lstStyle/>
          <a:p>
            <a:r>
              <a:rPr lang="de-DE" dirty="0"/>
              <a:t>08393</a:t>
            </a:r>
          </a:p>
        </p:txBody>
      </p:sp>
    </p:spTree>
    <p:extLst>
      <p:ext uri="{BB962C8B-B14F-4D97-AF65-F5344CB8AC3E}">
        <p14:creationId xmlns:p14="http://schemas.microsoft.com/office/powerpoint/2010/main" val="187725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6757"/>
            <a:ext cx="12192000" cy="5624486"/>
          </a:xfrm>
          <a:prstGeom prst="rect">
            <a:avLst/>
          </a:prstGeom>
        </p:spPr>
      </p:pic>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957" y="5412516"/>
            <a:ext cx="2984652" cy="691722"/>
          </a:xfrm>
          <a:prstGeom prst="rect">
            <a:avLst/>
          </a:prstGeom>
        </p:spPr>
      </p:pic>
      <p:sp>
        <p:nvSpPr>
          <p:cNvPr id="4" name="Pfeil nach unten 3"/>
          <p:cNvSpPr/>
          <p:nvPr/>
        </p:nvSpPr>
        <p:spPr>
          <a:xfrm>
            <a:off x="10194519" y="2474369"/>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792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009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414"/>
            <a:ext cx="12192000" cy="6107172"/>
          </a:xfrm>
          <a:prstGeom prst="rect">
            <a:avLst/>
          </a:prstGeom>
        </p:spPr>
      </p:pic>
    </p:spTree>
    <p:extLst>
      <p:ext uri="{BB962C8B-B14F-4D97-AF65-F5344CB8AC3E}">
        <p14:creationId xmlns:p14="http://schemas.microsoft.com/office/powerpoint/2010/main" val="13881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latin typeface="Corbel"/>
              </a:rPr>
              <a:t>Geschäftsunfähigkeiten</a:t>
            </a:r>
          </a:p>
        </p:txBody>
      </p:sp>
      <p:sp>
        <p:nvSpPr>
          <p:cNvPr id="3" name="Textfeld 2"/>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in durchschnittlichen Zahlen je Kalendertag</a:t>
            </a:r>
          </a:p>
        </p:txBody>
      </p:sp>
      <p:pic>
        <p:nvPicPr>
          <p:cNvPr id="6" name="Grafik 5"/>
          <p:cNvPicPr>
            <a:picLocks noChangeAspect="1"/>
          </p:cNvPicPr>
          <p:nvPr/>
        </p:nvPicPr>
        <p:blipFill>
          <a:blip r:embed="rId3"/>
          <a:stretch/>
        </p:blipFill>
        <p:spPr bwMode="auto">
          <a:xfrm>
            <a:off x="5463173" y="2054211"/>
            <a:ext cx="2179674" cy="2179674"/>
          </a:xfrm>
          <a:prstGeom prst="rect">
            <a:avLst/>
          </a:prstGeom>
        </p:spPr>
      </p:pic>
      <p:pic>
        <p:nvPicPr>
          <p:cNvPr id="8" name="Grafik 7"/>
          <p:cNvPicPr>
            <a:picLocks noChangeAspect="1"/>
          </p:cNvPicPr>
          <p:nvPr/>
        </p:nvPicPr>
        <p:blipFill>
          <a:blip r:embed="rId4"/>
          <a:stretch/>
        </p:blipFill>
        <p:spPr bwMode="auto">
          <a:xfrm>
            <a:off x="731358" y="1870968"/>
            <a:ext cx="2179675" cy="2179675"/>
          </a:xfrm>
          <a:prstGeom prst="rect">
            <a:avLst/>
          </a:prstGeom>
        </p:spPr>
      </p:pic>
      <p:graphicFrame>
        <p:nvGraphicFramePr>
          <p:cNvPr id="11" name="Tabelle 11"/>
          <p:cNvGraphicFramePr>
            <a:graphicFrameLocks noGrp="1"/>
          </p:cNvGraphicFramePr>
          <p:nvPr/>
        </p:nvGraphicFramePr>
        <p:xfrm>
          <a:off x="5147791" y="4168939"/>
          <a:ext cx="3120669" cy="1146421"/>
        </p:xfrm>
        <a:graphic>
          <a:graphicData uri="http://schemas.openxmlformats.org/drawingml/2006/table">
            <a:tbl>
              <a:tblPr firstRow="1" bandRow="1">
                <a:tableStyleId>{5C22544A-7EE6-4342-B048-85BDC9FD1C3A}</a:tableStyleId>
              </a:tblPr>
              <a:tblGrid>
                <a:gridCol w="720369">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tblGrid>
              <a:tr h="1146421">
                <a:tc>
                  <a:txBody>
                    <a:bodyPr/>
                    <a:lstStyle/>
                    <a:p>
                      <a:pPr>
                        <a:defRPr/>
                      </a:pPr>
                      <a:r>
                        <a:rPr lang="de-DE" sz="2400">
                          <a:solidFill>
                            <a:schemeClr val="tx1">
                              <a:lumMod val="50000"/>
                              <a:lumOff val="50000"/>
                            </a:schemeClr>
                          </a:solidFill>
                          <a:latin typeface="Corbel"/>
                        </a:rPr>
                        <a:t>200</a:t>
                      </a:r>
                      <a:endParaRPr/>
                    </a:p>
                  </a:txBody>
                  <a:tcP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Schwerverletzte </a:t>
                      </a:r>
                      <a:endParaRPr/>
                    </a:p>
                  </a:txBody>
                  <a:tcP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bl>
          </a:graphicData>
        </a:graphic>
      </p:graphicFrame>
      <p:graphicFrame>
        <p:nvGraphicFramePr>
          <p:cNvPr id="12" name="Tabelle 11"/>
          <p:cNvGraphicFramePr>
            <a:graphicFrameLocks noGrp="1"/>
          </p:cNvGraphicFramePr>
          <p:nvPr/>
        </p:nvGraphicFramePr>
        <p:xfrm>
          <a:off x="780674" y="4146139"/>
          <a:ext cx="3525898" cy="2043474"/>
        </p:xfrm>
        <a:graphic>
          <a:graphicData uri="http://schemas.openxmlformats.org/drawingml/2006/table">
            <a:tbl>
              <a:tblPr firstRow="1" bandRow="1">
                <a:tableStyleId>{5C22544A-7EE6-4342-B048-85BDC9FD1C3A}</a:tableStyleId>
              </a:tblPr>
              <a:tblGrid>
                <a:gridCol w="912038">
                  <a:extLst>
                    <a:ext uri="{9D8B030D-6E8A-4147-A177-3AD203B41FA5}">
                      <a16:colId xmlns:a16="http://schemas.microsoft.com/office/drawing/2014/main" val="20000"/>
                    </a:ext>
                  </a:extLst>
                </a:gridCol>
                <a:gridCol w="2613860">
                  <a:extLst>
                    <a:ext uri="{9D8B030D-6E8A-4147-A177-3AD203B41FA5}">
                      <a16:colId xmlns:a16="http://schemas.microsoft.com/office/drawing/2014/main" val="20001"/>
                    </a:ext>
                  </a:extLst>
                </a:gridCol>
              </a:tblGrid>
              <a:tr h="610257">
                <a:tc>
                  <a:txBody>
                    <a:bodyPr/>
                    <a:lstStyle/>
                    <a:p>
                      <a:pPr>
                        <a:defRPr/>
                      </a:pPr>
                      <a:r>
                        <a:rPr lang="de-DE" sz="2400" b="1">
                          <a:solidFill>
                            <a:schemeClr val="tx1">
                              <a:lumMod val="50000"/>
                              <a:lumOff val="50000"/>
                            </a:schemeClr>
                          </a:solidFill>
                          <a:latin typeface="Corbel"/>
                        </a:rPr>
                        <a:t>750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Schlaganfälle</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r h="610257">
                <a:tc>
                  <a:txBody>
                    <a:bodyPr/>
                    <a:lstStyle/>
                    <a:p>
                      <a:pPr>
                        <a:defRPr/>
                      </a:pPr>
                      <a:r>
                        <a:rPr lang="de-DE" sz="2400" b="1">
                          <a:solidFill>
                            <a:schemeClr val="tx1">
                              <a:lumMod val="50000"/>
                              <a:lumOff val="50000"/>
                            </a:schemeClr>
                          </a:solidFill>
                          <a:latin typeface="Corbel"/>
                        </a:rPr>
                        <a:t>600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Herzinfarkte</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1"/>
                  </a:ext>
                </a:extLst>
              </a:tr>
              <a:tr h="610257">
                <a:tc>
                  <a:txBody>
                    <a:bodyPr/>
                    <a:lstStyle/>
                    <a:p>
                      <a:pPr>
                        <a:defRPr/>
                      </a:pPr>
                      <a:r>
                        <a:rPr lang="de-DE" sz="2400" b="1">
                          <a:solidFill>
                            <a:schemeClr val="tx1">
                              <a:lumMod val="50000"/>
                              <a:lumOff val="50000"/>
                            </a:schemeClr>
                          </a:solidFill>
                          <a:latin typeface="Corbel"/>
                        </a:rPr>
                        <a:t>820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Demenz-Neuerkrankungen</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2"/>
                  </a:ext>
                </a:extLst>
              </a:tr>
            </a:tbl>
          </a:graphicData>
        </a:graphic>
      </p:graphicFrame>
      <p:pic>
        <p:nvPicPr>
          <p:cNvPr id="16" name="Grafik 15"/>
          <p:cNvPicPr>
            <a:picLocks noChangeAspect="1"/>
          </p:cNvPicPr>
          <p:nvPr/>
        </p:nvPicPr>
        <p:blipFill>
          <a:blip r:embed="rId5"/>
          <a:stretch/>
        </p:blipFill>
        <p:spPr bwMode="auto">
          <a:xfrm>
            <a:off x="9252437" y="2264588"/>
            <a:ext cx="1786056" cy="1786056"/>
          </a:xfrm>
          <a:prstGeom prst="rect">
            <a:avLst/>
          </a:prstGeom>
        </p:spPr>
      </p:pic>
      <p:graphicFrame>
        <p:nvGraphicFramePr>
          <p:cNvPr id="17" name="Tabelle 11"/>
          <p:cNvGraphicFramePr>
            <a:graphicFrameLocks noGrp="1"/>
          </p:cNvGraphicFramePr>
          <p:nvPr/>
        </p:nvGraphicFramePr>
        <p:xfrm>
          <a:off x="8515336" y="4157580"/>
          <a:ext cx="3457679" cy="1333608"/>
        </p:xfrm>
        <a:graphic>
          <a:graphicData uri="http://schemas.openxmlformats.org/drawingml/2006/table">
            <a:tbl>
              <a:tblPr firstRow="1" bandRow="1">
                <a:tableStyleId>{5C22544A-7EE6-4342-B048-85BDC9FD1C3A}</a:tableStyleId>
              </a:tblPr>
              <a:tblGrid>
                <a:gridCol w="695165">
                  <a:extLst>
                    <a:ext uri="{9D8B030D-6E8A-4147-A177-3AD203B41FA5}">
                      <a16:colId xmlns:a16="http://schemas.microsoft.com/office/drawing/2014/main" val="20000"/>
                    </a:ext>
                  </a:extLst>
                </a:gridCol>
                <a:gridCol w="2762514">
                  <a:extLst>
                    <a:ext uri="{9D8B030D-6E8A-4147-A177-3AD203B41FA5}">
                      <a16:colId xmlns:a16="http://schemas.microsoft.com/office/drawing/2014/main" val="20001"/>
                    </a:ext>
                  </a:extLst>
                </a:gridCol>
              </a:tblGrid>
              <a:tr h="1333608">
                <a:tc>
                  <a:txBody>
                    <a:bodyPr/>
                    <a:lstStyle/>
                    <a:p>
                      <a:pPr>
                        <a:defRPr/>
                      </a:pPr>
                      <a:r>
                        <a:rPr lang="de-DE" sz="2400">
                          <a:solidFill>
                            <a:schemeClr val="tx1">
                              <a:lumMod val="50000"/>
                              <a:lumOff val="50000"/>
                            </a:schemeClr>
                          </a:solidFill>
                          <a:latin typeface="Corbel"/>
                        </a:rPr>
                        <a:t>700</a:t>
                      </a:r>
                      <a:endParaRPr/>
                    </a:p>
                  </a:txBody>
                  <a:tcP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Neu-Anfragen im zentralen Vorsorgeregister </a:t>
                      </a:r>
                      <a:endParaRPr/>
                    </a:p>
                  </a:txBody>
                  <a:tcP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bl>
          </a:graphicData>
        </a:graphic>
      </p:graphicFrame>
      <p:pic>
        <p:nvPicPr>
          <p:cNvPr id="13" name="Grafik 12"/>
          <p:cNvPicPr>
            <a:picLocks noChangeAspect="1"/>
          </p:cNvPicPr>
          <p:nvPr/>
        </p:nvPicPr>
        <p:blipFill>
          <a:blip r:embed="rId6"/>
          <a:stretch/>
        </p:blipFill>
        <p:spPr bwMode="auto">
          <a:xfrm>
            <a:off x="2911033" y="2054211"/>
            <a:ext cx="1813192" cy="1813192"/>
          </a:xfrm>
          <a:prstGeom prst="rect">
            <a:avLst/>
          </a:prstGeom>
        </p:spPr>
      </p:pic>
      <p:pic>
        <p:nvPicPr>
          <p:cNvPr id="14" name="Grafik 13"/>
          <p:cNvPicPr>
            <a:picLocks noChangeAspect="1"/>
          </p:cNvPicPr>
          <p:nvPr/>
        </p:nvPicPr>
        <p:blipFill>
          <a:blip r:embed="rId7"/>
          <a:stretch/>
        </p:blipFill>
        <p:spPr bwMode="auto">
          <a:xfrm>
            <a:off x="184638" y="7111109"/>
            <a:ext cx="4375258" cy="437525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313782" y="294837"/>
            <a:ext cx="9564435" cy="6268325"/>
          </a:xfrm>
          <a:prstGeom prst="rect">
            <a:avLst/>
          </a:prstGeom>
        </p:spPr>
      </p:pic>
    </p:spTree>
    <p:extLst>
      <p:ext uri="{BB962C8B-B14F-4D97-AF65-F5344CB8AC3E}">
        <p14:creationId xmlns:p14="http://schemas.microsoft.com/office/powerpoint/2010/main" val="972467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54040" y="1501176"/>
            <a:ext cx="3047238" cy="4718304"/>
          </a:xfrm>
          <a:prstGeom prst="rect">
            <a:avLst/>
          </a:prstGeom>
        </p:spPr>
      </p:pic>
      <p:sp>
        <p:nvSpPr>
          <p:cNvPr id="3" name="Textfeld 2"/>
          <p:cNvSpPr txBox="1"/>
          <p:nvPr/>
        </p:nvSpPr>
        <p:spPr>
          <a:xfrm>
            <a:off x="4378514" y="2886566"/>
            <a:ext cx="3488455" cy="646331"/>
          </a:xfrm>
          <a:prstGeom prst="rect">
            <a:avLst/>
          </a:prstGeom>
          <a:noFill/>
          <a:ln w="3175">
            <a:solidFill>
              <a:schemeClr val="accent6"/>
            </a:solidFill>
          </a:ln>
        </p:spPr>
        <p:txBody>
          <a:bodyPr wrap="none" rtlCol="0">
            <a:spAutoFit/>
          </a:bodyPr>
          <a:lstStyle/>
          <a:p>
            <a:r>
              <a:rPr lang="de-DE" dirty="0">
                <a:latin typeface="Arial Narrow" panose="020B0606020202030204" pitchFamily="34" charset="0"/>
              </a:rPr>
              <a:t>Vergeben Sie bitte hier Ihr Passwort</a:t>
            </a:r>
          </a:p>
          <a:p>
            <a:r>
              <a:rPr lang="de-DE" dirty="0">
                <a:latin typeface="Arial Narrow" panose="020B0606020202030204" pitchFamily="34" charset="0"/>
              </a:rPr>
              <a:t>Bestätigung durch wiederholte Eingabe</a:t>
            </a:r>
          </a:p>
        </p:txBody>
      </p:sp>
      <p:sp>
        <p:nvSpPr>
          <p:cNvPr id="4" name="Pfeil nach unten 3"/>
          <p:cNvSpPr/>
          <p:nvPr/>
        </p:nvSpPr>
        <p:spPr>
          <a:xfrm rot="16200000">
            <a:off x="384285" y="2801377"/>
            <a:ext cx="484632" cy="97840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p:cNvSpPr/>
          <p:nvPr/>
        </p:nvSpPr>
        <p:spPr>
          <a:xfrm rot="16200000">
            <a:off x="384285" y="3758449"/>
            <a:ext cx="484632" cy="97840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4067530" y="4639242"/>
            <a:ext cx="4110421" cy="646331"/>
          </a:xfrm>
          <a:prstGeom prst="rect">
            <a:avLst/>
          </a:prstGeom>
          <a:noFill/>
          <a:ln w="3175">
            <a:solidFill>
              <a:schemeClr val="accent6"/>
            </a:solidFill>
          </a:ln>
        </p:spPr>
        <p:txBody>
          <a:bodyPr wrap="none" rtlCol="0">
            <a:spAutoFit/>
          </a:bodyPr>
          <a:lstStyle/>
          <a:p>
            <a:r>
              <a:rPr lang="de-DE" dirty="0">
                <a:latin typeface="Arial Narrow" panose="020B0606020202030204" pitchFamily="34" charset="0"/>
              </a:rPr>
              <a:t>Der benötigte PIN ist Ihr Geburtsdatum,</a:t>
            </a:r>
          </a:p>
          <a:p>
            <a:r>
              <a:rPr lang="de-DE" dirty="0">
                <a:latin typeface="Arial Narrow" panose="020B0606020202030204" pitchFamily="34" charset="0"/>
              </a:rPr>
              <a:t>das Sie bei der Registrierung vergeben haben.</a:t>
            </a:r>
          </a:p>
        </p:txBody>
      </p:sp>
      <p:sp>
        <p:nvSpPr>
          <p:cNvPr id="7" name="Pfeil nach unten 6"/>
          <p:cNvSpPr/>
          <p:nvPr/>
        </p:nvSpPr>
        <p:spPr>
          <a:xfrm rot="16200000">
            <a:off x="373997" y="4473204"/>
            <a:ext cx="484632" cy="978408"/>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651733" y="1015005"/>
            <a:ext cx="1194558" cy="461665"/>
          </a:xfrm>
          <a:prstGeom prst="rect">
            <a:avLst/>
          </a:prstGeom>
          <a:noFill/>
        </p:spPr>
        <p:txBody>
          <a:bodyPr wrap="none" rtlCol="0">
            <a:spAutoFit/>
          </a:bodyPr>
          <a:lstStyle/>
          <a:p>
            <a:r>
              <a:rPr lang="de-DE" sz="2400" b="1" dirty="0">
                <a:latin typeface="Arial Narrow" panose="020B0606020202030204" pitchFamily="34" charset="0"/>
              </a:rPr>
              <a:t>Schritt 1</a:t>
            </a:r>
          </a:p>
        </p:txBody>
      </p:sp>
      <p:sp>
        <p:nvSpPr>
          <p:cNvPr id="14" name="Textfeld 13"/>
          <p:cNvSpPr txBox="1"/>
          <p:nvPr/>
        </p:nvSpPr>
        <p:spPr>
          <a:xfrm>
            <a:off x="352972" y="109675"/>
            <a:ext cx="8487132" cy="523220"/>
          </a:xfrm>
          <a:prstGeom prst="rect">
            <a:avLst/>
          </a:prstGeom>
          <a:noFill/>
        </p:spPr>
        <p:txBody>
          <a:bodyPr wrap="none" rtlCol="0">
            <a:spAutoFit/>
          </a:bodyPr>
          <a:lstStyle/>
          <a:p>
            <a:r>
              <a:rPr lang="de-DE" sz="2800" b="1" dirty="0">
                <a:latin typeface="Arial Narrow" panose="020B0606020202030204" pitchFamily="34" charset="0"/>
              </a:rPr>
              <a:t>Zugang beantragen und den persönlichen Account anlegen</a:t>
            </a:r>
          </a:p>
        </p:txBody>
      </p:sp>
    </p:spTree>
    <p:extLst>
      <p:ext uri="{BB962C8B-B14F-4D97-AF65-F5344CB8AC3E}">
        <p14:creationId xmlns:p14="http://schemas.microsoft.com/office/powerpoint/2010/main" val="3467185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718651" y="2438261"/>
            <a:ext cx="8754697" cy="1981477"/>
          </a:xfrm>
          <a:prstGeom prst="rect">
            <a:avLst/>
          </a:prstGeom>
        </p:spPr>
      </p:pic>
    </p:spTree>
    <p:extLst>
      <p:ext uri="{BB962C8B-B14F-4D97-AF65-F5344CB8AC3E}">
        <p14:creationId xmlns:p14="http://schemas.microsoft.com/office/powerpoint/2010/main" val="3487783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4505103" y="571101"/>
            <a:ext cx="3181794" cy="5715798"/>
          </a:xfrm>
          <a:prstGeom prst="rect">
            <a:avLst/>
          </a:prstGeom>
        </p:spPr>
      </p:pic>
    </p:spTree>
    <p:extLst>
      <p:ext uri="{BB962C8B-B14F-4D97-AF65-F5344CB8AC3E}">
        <p14:creationId xmlns:p14="http://schemas.microsoft.com/office/powerpoint/2010/main" val="4215640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0" y="641110"/>
            <a:ext cx="12192000" cy="5152268"/>
          </a:xfrm>
          <a:prstGeom prst="rect">
            <a:avLst/>
          </a:prstGeom>
        </p:spPr>
      </p:pic>
      <p:sp>
        <p:nvSpPr>
          <p:cNvPr id="4" name="Pfeil nach unten 3"/>
          <p:cNvSpPr/>
          <p:nvPr/>
        </p:nvSpPr>
        <p:spPr>
          <a:xfrm>
            <a:off x="6366563" y="1362869"/>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unten 4"/>
          <p:cNvSpPr/>
          <p:nvPr/>
        </p:nvSpPr>
        <p:spPr>
          <a:xfrm>
            <a:off x="2653544" y="1362870"/>
            <a:ext cx="810634" cy="10805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355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lumMod val="50000"/>
                    <a:lumOff val="50000"/>
                  </a:schemeClr>
                </a:solidFill>
                <a:latin typeface="Corbel"/>
              </a:rPr>
              <a:t>Geschäftsunfähigkeiten</a:t>
            </a:r>
          </a:p>
        </p:txBody>
      </p:sp>
      <p:sp>
        <p:nvSpPr>
          <p:cNvPr id="3" name="Textfeld 2"/>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Wer entscheidet für und über Sie? </a:t>
            </a:r>
            <a:endParaRPr/>
          </a:p>
        </p:txBody>
      </p:sp>
      <p:pic>
        <p:nvPicPr>
          <p:cNvPr id="6" name="Grafik 5"/>
          <p:cNvPicPr>
            <a:picLocks noChangeAspect="1"/>
          </p:cNvPicPr>
          <p:nvPr/>
        </p:nvPicPr>
        <p:blipFill>
          <a:blip r:embed="rId3"/>
          <a:stretch/>
        </p:blipFill>
        <p:spPr bwMode="auto">
          <a:xfrm>
            <a:off x="12712760" y="2331684"/>
            <a:ext cx="2179674" cy="2179674"/>
          </a:xfrm>
          <a:prstGeom prst="rect">
            <a:avLst/>
          </a:prstGeom>
        </p:spPr>
      </p:pic>
      <p:pic>
        <p:nvPicPr>
          <p:cNvPr id="8" name="Grafik 7"/>
          <p:cNvPicPr>
            <a:picLocks noChangeAspect="1"/>
          </p:cNvPicPr>
          <p:nvPr/>
        </p:nvPicPr>
        <p:blipFill>
          <a:blip r:embed="rId4"/>
          <a:stretch/>
        </p:blipFill>
        <p:spPr bwMode="auto">
          <a:xfrm>
            <a:off x="-6853263" y="1633266"/>
            <a:ext cx="2179675" cy="2179675"/>
          </a:xfrm>
          <a:prstGeom prst="rect">
            <a:avLst/>
          </a:prstGeom>
        </p:spPr>
      </p:pic>
      <p:graphicFrame>
        <p:nvGraphicFramePr>
          <p:cNvPr id="11" name="Tabelle 11"/>
          <p:cNvGraphicFramePr>
            <a:graphicFrameLocks noGrp="1"/>
          </p:cNvGraphicFramePr>
          <p:nvPr/>
        </p:nvGraphicFramePr>
        <p:xfrm>
          <a:off x="12421116" y="4511358"/>
          <a:ext cx="3120669" cy="1146421"/>
        </p:xfrm>
        <a:graphic>
          <a:graphicData uri="http://schemas.openxmlformats.org/drawingml/2006/table">
            <a:tbl>
              <a:tblPr firstRow="1" bandRow="1">
                <a:tableStyleId>{5C22544A-7EE6-4342-B048-85BDC9FD1C3A}</a:tableStyleId>
              </a:tblPr>
              <a:tblGrid>
                <a:gridCol w="720369">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tblGrid>
              <a:tr h="1146421">
                <a:tc>
                  <a:txBody>
                    <a:bodyPr/>
                    <a:lstStyle/>
                    <a:p>
                      <a:pPr>
                        <a:defRPr/>
                      </a:pPr>
                      <a:r>
                        <a:rPr lang="de-DE" sz="2400">
                          <a:solidFill>
                            <a:schemeClr val="tx1">
                              <a:lumMod val="50000"/>
                              <a:lumOff val="50000"/>
                            </a:schemeClr>
                          </a:solidFill>
                          <a:latin typeface="Corbel"/>
                        </a:rPr>
                        <a:t>200</a:t>
                      </a:r>
                      <a:endParaRPr/>
                    </a:p>
                  </a:txBody>
                  <a:tcP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Schwerverletzte </a:t>
                      </a:r>
                      <a:endParaRPr/>
                    </a:p>
                  </a:txBody>
                  <a:tcP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bl>
          </a:graphicData>
        </a:graphic>
      </p:graphicFrame>
      <p:graphicFrame>
        <p:nvGraphicFramePr>
          <p:cNvPr id="12" name="Tabelle 11"/>
          <p:cNvGraphicFramePr>
            <a:graphicFrameLocks noGrp="1"/>
          </p:cNvGraphicFramePr>
          <p:nvPr/>
        </p:nvGraphicFramePr>
        <p:xfrm>
          <a:off x="-6436537" y="3738879"/>
          <a:ext cx="3525898" cy="2043474"/>
        </p:xfrm>
        <a:graphic>
          <a:graphicData uri="http://schemas.openxmlformats.org/drawingml/2006/table">
            <a:tbl>
              <a:tblPr firstRow="1" bandRow="1">
                <a:tableStyleId>{5C22544A-7EE6-4342-B048-85BDC9FD1C3A}</a:tableStyleId>
              </a:tblPr>
              <a:tblGrid>
                <a:gridCol w="912038">
                  <a:extLst>
                    <a:ext uri="{9D8B030D-6E8A-4147-A177-3AD203B41FA5}">
                      <a16:colId xmlns:a16="http://schemas.microsoft.com/office/drawing/2014/main" val="20000"/>
                    </a:ext>
                  </a:extLst>
                </a:gridCol>
                <a:gridCol w="2613860">
                  <a:extLst>
                    <a:ext uri="{9D8B030D-6E8A-4147-A177-3AD203B41FA5}">
                      <a16:colId xmlns:a16="http://schemas.microsoft.com/office/drawing/2014/main" val="20001"/>
                    </a:ext>
                  </a:extLst>
                </a:gridCol>
              </a:tblGrid>
              <a:tr h="610257">
                <a:tc>
                  <a:txBody>
                    <a:bodyPr/>
                    <a:lstStyle/>
                    <a:p>
                      <a:pPr>
                        <a:defRPr/>
                      </a:pPr>
                      <a:r>
                        <a:rPr lang="de-DE" sz="2400" b="1">
                          <a:solidFill>
                            <a:schemeClr val="tx1">
                              <a:lumMod val="50000"/>
                              <a:lumOff val="50000"/>
                            </a:schemeClr>
                          </a:solidFill>
                          <a:latin typeface="Corbel"/>
                        </a:rPr>
                        <a:t>750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Schlaganfälle</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r h="610257">
                <a:tc>
                  <a:txBody>
                    <a:bodyPr/>
                    <a:lstStyle/>
                    <a:p>
                      <a:pPr>
                        <a:defRPr/>
                      </a:pPr>
                      <a:r>
                        <a:rPr lang="de-DE" sz="2400" b="1">
                          <a:solidFill>
                            <a:schemeClr val="tx1">
                              <a:lumMod val="50000"/>
                              <a:lumOff val="50000"/>
                            </a:schemeClr>
                          </a:solidFill>
                          <a:latin typeface="Corbel"/>
                        </a:rPr>
                        <a:t>600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Herzinfarkte</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1"/>
                  </a:ext>
                </a:extLst>
              </a:tr>
              <a:tr h="610257">
                <a:tc>
                  <a:txBody>
                    <a:bodyPr/>
                    <a:lstStyle/>
                    <a:p>
                      <a:pPr>
                        <a:defRPr/>
                      </a:pPr>
                      <a:r>
                        <a:rPr lang="de-DE" sz="2400" b="1">
                          <a:solidFill>
                            <a:schemeClr val="tx1">
                              <a:lumMod val="50000"/>
                              <a:lumOff val="50000"/>
                            </a:schemeClr>
                          </a:solidFill>
                          <a:latin typeface="Corbel"/>
                        </a:rPr>
                        <a:t>820</a:t>
                      </a:r>
                      <a:endParaRPr/>
                    </a:p>
                  </a:txBody>
                  <a:tcPr anchor="ct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Demenz-Neuerkrankungen</a:t>
                      </a:r>
                      <a:endParaRPr/>
                    </a:p>
                  </a:txBody>
                  <a:tcPr anchor="ctr">
                    <a:lnL w="12700" algn="ctr">
                      <a:noFill/>
                    </a:lnL>
                    <a:lnR w="12700" algn="ctr">
                      <a:noFill/>
                    </a:lnR>
                    <a:lnT w="12700" algn="ctr">
                      <a:noFill/>
                    </a:lnT>
                    <a:lnB w="38100" algn="ctr">
                      <a:noFill/>
                    </a:lnB>
                    <a:noFill/>
                  </a:tcPr>
                </a:tc>
                <a:extLst>
                  <a:ext uri="{0D108BD9-81ED-4DB2-BD59-A6C34878D82A}">
                    <a16:rowId xmlns:a16="http://schemas.microsoft.com/office/drawing/2014/main" val="10002"/>
                  </a:ext>
                </a:extLst>
              </a:tr>
            </a:tbl>
          </a:graphicData>
        </a:graphic>
      </p:graphicFrame>
      <p:pic>
        <p:nvPicPr>
          <p:cNvPr id="16" name="Grafik 15"/>
          <p:cNvPicPr>
            <a:picLocks noChangeAspect="1"/>
          </p:cNvPicPr>
          <p:nvPr/>
        </p:nvPicPr>
        <p:blipFill>
          <a:blip r:embed="rId5"/>
          <a:stretch/>
        </p:blipFill>
        <p:spPr bwMode="auto">
          <a:xfrm>
            <a:off x="16296482" y="2331684"/>
            <a:ext cx="1786056" cy="1786056"/>
          </a:xfrm>
          <a:prstGeom prst="rect">
            <a:avLst/>
          </a:prstGeom>
        </p:spPr>
      </p:pic>
      <p:graphicFrame>
        <p:nvGraphicFramePr>
          <p:cNvPr id="17" name="Tabelle 11"/>
          <p:cNvGraphicFramePr>
            <a:graphicFrameLocks noGrp="1"/>
          </p:cNvGraphicFramePr>
          <p:nvPr/>
        </p:nvGraphicFramePr>
        <p:xfrm>
          <a:off x="15386264" y="4240486"/>
          <a:ext cx="3330650" cy="1188720"/>
        </p:xfrm>
        <a:graphic>
          <a:graphicData uri="http://schemas.openxmlformats.org/drawingml/2006/table">
            <a:tbl>
              <a:tblPr firstRow="1" bandRow="1">
                <a:tableStyleId>{5C22544A-7EE6-4342-B048-85BDC9FD1C3A}</a:tableStyleId>
              </a:tblPr>
              <a:tblGrid>
                <a:gridCol w="669626">
                  <a:extLst>
                    <a:ext uri="{9D8B030D-6E8A-4147-A177-3AD203B41FA5}">
                      <a16:colId xmlns:a16="http://schemas.microsoft.com/office/drawing/2014/main" val="20000"/>
                    </a:ext>
                  </a:extLst>
                </a:gridCol>
                <a:gridCol w="2661024">
                  <a:extLst>
                    <a:ext uri="{9D8B030D-6E8A-4147-A177-3AD203B41FA5}">
                      <a16:colId xmlns:a16="http://schemas.microsoft.com/office/drawing/2014/main" val="20001"/>
                    </a:ext>
                  </a:extLst>
                </a:gridCol>
              </a:tblGrid>
              <a:tr h="1146421">
                <a:tc>
                  <a:txBody>
                    <a:bodyPr/>
                    <a:lstStyle/>
                    <a:p>
                      <a:pPr>
                        <a:defRPr/>
                      </a:pPr>
                      <a:r>
                        <a:rPr lang="de-DE" sz="2400">
                          <a:solidFill>
                            <a:schemeClr val="tx1">
                              <a:lumMod val="50000"/>
                              <a:lumOff val="50000"/>
                            </a:schemeClr>
                          </a:solidFill>
                          <a:latin typeface="Corbel"/>
                        </a:rPr>
                        <a:t>700</a:t>
                      </a:r>
                      <a:endParaRPr/>
                    </a:p>
                  </a:txBody>
                  <a:tcPr>
                    <a:lnL w="12700" algn="ctr">
                      <a:noFill/>
                    </a:lnL>
                    <a:lnR w="12700" algn="ctr">
                      <a:noFill/>
                    </a:lnR>
                    <a:lnT w="12700" algn="ctr">
                      <a:noFill/>
                    </a:lnT>
                    <a:lnB w="38100" algn="ctr">
                      <a:noFill/>
                    </a:lnB>
                    <a:noFill/>
                  </a:tcPr>
                </a:tc>
                <a:tc>
                  <a:txBody>
                    <a:bodyPr/>
                    <a:lstStyle/>
                    <a:p>
                      <a:pPr algn="ctr">
                        <a:defRPr/>
                      </a:pPr>
                      <a:r>
                        <a:rPr lang="de-DE" sz="2400" b="0">
                          <a:solidFill>
                            <a:schemeClr val="tx1">
                              <a:lumMod val="50000"/>
                              <a:lumOff val="50000"/>
                            </a:schemeClr>
                          </a:solidFill>
                          <a:latin typeface="Corbel"/>
                        </a:rPr>
                        <a:t>Neu-Anfragen im zentralen Vorsorgeregister </a:t>
                      </a:r>
                      <a:endParaRPr/>
                    </a:p>
                  </a:txBody>
                  <a:tcPr>
                    <a:lnL w="12700" algn="ctr">
                      <a:noFill/>
                    </a:lnL>
                    <a:lnR w="12700" algn="ctr">
                      <a:noFill/>
                    </a:lnR>
                    <a:lnT w="12700" algn="ctr">
                      <a:noFill/>
                    </a:lnT>
                    <a:lnB w="38100" algn="ctr">
                      <a:noFill/>
                    </a:lnB>
                    <a:noFill/>
                  </a:tcPr>
                </a:tc>
                <a:extLst>
                  <a:ext uri="{0D108BD9-81ED-4DB2-BD59-A6C34878D82A}">
                    <a16:rowId xmlns:a16="http://schemas.microsoft.com/office/drawing/2014/main" val="10000"/>
                  </a:ext>
                </a:extLst>
              </a:tr>
            </a:tbl>
          </a:graphicData>
        </a:graphic>
      </p:graphicFrame>
      <p:pic>
        <p:nvPicPr>
          <p:cNvPr id="13" name="Grafik 12"/>
          <p:cNvPicPr>
            <a:picLocks noChangeAspect="1"/>
          </p:cNvPicPr>
          <p:nvPr/>
        </p:nvPicPr>
        <p:blipFill>
          <a:blip r:embed="rId6"/>
          <a:stretch/>
        </p:blipFill>
        <p:spPr bwMode="auto">
          <a:xfrm>
            <a:off x="-4535228" y="1781202"/>
            <a:ext cx="1813192" cy="1813192"/>
          </a:xfrm>
          <a:prstGeom prst="rect">
            <a:avLst/>
          </a:prstGeom>
        </p:spPr>
      </p:pic>
      <p:pic>
        <p:nvPicPr>
          <p:cNvPr id="14" name="Grafik 13"/>
          <p:cNvPicPr>
            <a:picLocks noChangeAspect="1"/>
          </p:cNvPicPr>
          <p:nvPr/>
        </p:nvPicPr>
        <p:blipFill>
          <a:blip r:embed="rId7"/>
          <a:stretch/>
        </p:blipFill>
        <p:spPr bwMode="auto">
          <a:xfrm>
            <a:off x="184638" y="1986659"/>
            <a:ext cx="4375258" cy="4375258"/>
          </a:xfrm>
          <a:prstGeom prst="rect">
            <a:avLst/>
          </a:prstGeom>
        </p:spPr>
      </p:pic>
      <p:sp>
        <p:nvSpPr>
          <p:cNvPr id="5" name="Textfeld 4"/>
          <p:cNvSpPr txBox="1"/>
          <p:nvPr/>
        </p:nvSpPr>
        <p:spPr bwMode="auto">
          <a:xfrm>
            <a:off x="4764812" y="2255711"/>
            <a:ext cx="5468815" cy="523220"/>
          </a:xfrm>
          <a:prstGeom prst="rect">
            <a:avLst/>
          </a:prstGeom>
          <a:noFill/>
        </p:spPr>
        <p:txBody>
          <a:bodyPr wrap="square" rtlCol="0">
            <a:spAutoFit/>
          </a:bodyPr>
          <a:lstStyle/>
          <a:p>
            <a:pPr>
              <a:defRPr/>
            </a:pPr>
            <a:r>
              <a:rPr lang="de-DE" sz="2800">
                <a:solidFill>
                  <a:schemeClr val="tx1">
                    <a:lumMod val="50000"/>
                    <a:lumOff val="50000"/>
                  </a:schemeClr>
                </a:solidFill>
                <a:latin typeface="Corbel"/>
              </a:rPr>
              <a:t>§ 1814 Bürgerliches Gesetzbuch </a:t>
            </a:r>
            <a:endParaRPr/>
          </a:p>
        </p:txBody>
      </p:sp>
      <p:sp>
        <p:nvSpPr>
          <p:cNvPr id="9" name="Textfeld 8"/>
          <p:cNvSpPr txBox="1"/>
          <p:nvPr/>
        </p:nvSpPr>
        <p:spPr bwMode="auto">
          <a:xfrm>
            <a:off x="4843710" y="2901355"/>
            <a:ext cx="6173665" cy="3323987"/>
          </a:xfrm>
          <a:prstGeom prst="rect">
            <a:avLst/>
          </a:prstGeom>
          <a:noFill/>
        </p:spPr>
        <p:txBody>
          <a:bodyPr wrap="square" rtlCol="0">
            <a:spAutoFit/>
          </a:bodyPr>
          <a:lstStyle/>
          <a:p>
            <a:pPr algn="l">
              <a:defRPr/>
            </a:pPr>
            <a:r>
              <a:rPr lang="de-DE" sz="2400" b="0" i="0">
                <a:solidFill>
                  <a:schemeClr val="tx1">
                    <a:lumMod val="50000"/>
                    <a:lumOff val="50000"/>
                  </a:schemeClr>
                </a:solidFill>
                <a:latin typeface="Corbel"/>
              </a:rPr>
              <a:t>(1) Kann ein Volljähriger seine Angelegenheiten ganz oder teilweise rechtlich nicht besorgen und beruht dies auf einer Krankheit oder Behinderung, so </a:t>
            </a:r>
            <a:r>
              <a:rPr lang="de-DE" sz="2400" b="0" i="0" u="sng">
                <a:solidFill>
                  <a:schemeClr val="tx1">
                    <a:lumMod val="50000"/>
                    <a:lumOff val="50000"/>
                  </a:schemeClr>
                </a:solidFill>
                <a:latin typeface="Corbel"/>
              </a:rPr>
              <a:t>bestellt das Betreuungsgericht für ihn einen rechtlichen Betreuer.</a:t>
            </a:r>
          </a:p>
          <a:p>
            <a:pPr algn="l">
              <a:defRPr/>
            </a:pPr>
            <a:endParaRPr lang="de-DE" sz="2400" b="0" i="0">
              <a:solidFill>
                <a:schemeClr val="tx1">
                  <a:lumMod val="50000"/>
                  <a:lumOff val="50000"/>
                </a:schemeClr>
              </a:solidFill>
              <a:latin typeface="Corbel"/>
            </a:endParaRPr>
          </a:p>
          <a:p>
            <a:pPr algn="l">
              <a:defRPr/>
            </a:pPr>
            <a:r>
              <a:rPr lang="de-DE" sz="2400" b="0" i="0">
                <a:solidFill>
                  <a:schemeClr val="tx1">
                    <a:lumMod val="50000"/>
                    <a:lumOff val="50000"/>
                  </a:schemeClr>
                </a:solidFill>
                <a:latin typeface="Corbel"/>
              </a:rPr>
              <a:t>(2) Gegen den freien Willen des Volljährigen darf ein Betreuer nicht bestellt werden.</a:t>
            </a:r>
            <a:endParaRPr/>
          </a:p>
          <a:p>
            <a:pPr>
              <a:defRPr/>
            </a:pPr>
            <a:endParaRPr lang="de-D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tx1">
                    <a:lumMod val="50000"/>
                    <a:lumOff val="50000"/>
                  </a:schemeClr>
                </a:solidFill>
                <a:latin typeface="Corbel"/>
              </a:rPr>
              <a:t>Geschäftsunfähigkeiten</a:t>
            </a:r>
          </a:p>
        </p:txBody>
      </p:sp>
      <p:sp>
        <p:nvSpPr>
          <p:cNvPr id="3" name="Textfeld 2"/>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Wer entscheidet für und über Sie? </a:t>
            </a:r>
            <a:endParaRPr/>
          </a:p>
        </p:txBody>
      </p:sp>
      <p:pic>
        <p:nvPicPr>
          <p:cNvPr id="14" name="Grafik 13"/>
          <p:cNvPicPr>
            <a:picLocks noChangeAspect="1"/>
          </p:cNvPicPr>
          <p:nvPr/>
        </p:nvPicPr>
        <p:blipFill>
          <a:blip r:embed="rId3"/>
          <a:stretch/>
        </p:blipFill>
        <p:spPr bwMode="auto">
          <a:xfrm>
            <a:off x="258114" y="1807051"/>
            <a:ext cx="3791369" cy="3791369"/>
          </a:xfrm>
          <a:prstGeom prst="rect">
            <a:avLst/>
          </a:prstGeom>
        </p:spPr>
      </p:pic>
      <p:pic>
        <p:nvPicPr>
          <p:cNvPr id="4" name="Grafik 3">
            <a:hlinkClick r:id="rId4" action="ppaction://hlinkfile"/>
          </p:cNvPr>
          <p:cNvPicPr>
            <a:picLocks noChangeAspect="1"/>
          </p:cNvPicPr>
          <p:nvPr/>
        </p:nvPicPr>
        <p:blipFill>
          <a:blip r:embed="rId5"/>
          <a:stretch/>
        </p:blipFill>
        <p:spPr bwMode="auto">
          <a:xfrm>
            <a:off x="4410902" y="1768470"/>
            <a:ext cx="6552435" cy="3839195"/>
          </a:xfrm>
          <a:prstGeom prst="rect">
            <a:avLst/>
          </a:prstGeom>
          <a:effectLst>
            <a:glow rad="38100">
              <a:schemeClr val="accent1">
                <a:alpha val="40000"/>
              </a:schemeClr>
            </a:glow>
            <a:softEdge rad="31750"/>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solidFill>
                  <a:schemeClr val="bg2">
                    <a:lumMod val="50000"/>
                  </a:schemeClr>
                </a:solidFill>
                <a:latin typeface="Corbel"/>
              </a:rPr>
              <a:t>Geschäftsunfähigkeiten</a:t>
            </a:r>
          </a:p>
        </p:txBody>
      </p:sp>
      <p:sp>
        <p:nvSpPr>
          <p:cNvPr id="3" name="Textfeld 2"/>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Die Pflichten des gerichtlich bestellten Betreuers - auszugsweise </a:t>
            </a:r>
          </a:p>
        </p:txBody>
      </p:sp>
      <p:pic>
        <p:nvPicPr>
          <p:cNvPr id="14" name="Grafik 13"/>
          <p:cNvPicPr>
            <a:picLocks noChangeAspect="1"/>
          </p:cNvPicPr>
          <p:nvPr/>
        </p:nvPicPr>
        <p:blipFill>
          <a:blip r:embed="rId3"/>
          <a:stretch/>
        </p:blipFill>
        <p:spPr bwMode="auto">
          <a:xfrm>
            <a:off x="4444291" y="2552292"/>
            <a:ext cx="2932917" cy="2932917"/>
          </a:xfrm>
          <a:prstGeom prst="rect">
            <a:avLst/>
          </a:prstGeom>
        </p:spPr>
      </p:pic>
      <p:sp>
        <p:nvSpPr>
          <p:cNvPr id="4" name="Textfeld 3"/>
          <p:cNvSpPr txBox="1"/>
          <p:nvPr/>
        </p:nvSpPr>
        <p:spPr bwMode="auto">
          <a:xfrm>
            <a:off x="662337" y="2756477"/>
            <a:ext cx="3233583" cy="461665"/>
          </a:xfrm>
          <a:prstGeom prst="rect">
            <a:avLst/>
          </a:prstGeom>
          <a:noFill/>
        </p:spPr>
        <p:txBody>
          <a:bodyPr wrap="square" rtlCol="0">
            <a:spAutoFit/>
          </a:bodyPr>
          <a:lstStyle/>
          <a:p>
            <a:pPr>
              <a:defRPr/>
            </a:pPr>
            <a:r>
              <a:rPr lang="de-DE" sz="2400">
                <a:solidFill>
                  <a:schemeClr val="bg2">
                    <a:lumMod val="50000"/>
                  </a:schemeClr>
                </a:solidFill>
                <a:latin typeface="Corbel"/>
              </a:rPr>
              <a:t>Vermögensverzeichnis</a:t>
            </a:r>
            <a:endParaRPr/>
          </a:p>
        </p:txBody>
      </p:sp>
      <p:sp>
        <p:nvSpPr>
          <p:cNvPr id="7" name="Textfeld 6"/>
          <p:cNvSpPr txBox="1"/>
          <p:nvPr/>
        </p:nvSpPr>
        <p:spPr bwMode="auto">
          <a:xfrm>
            <a:off x="679831" y="3898608"/>
            <a:ext cx="3045421" cy="461665"/>
          </a:xfrm>
          <a:prstGeom prst="rect">
            <a:avLst/>
          </a:prstGeom>
          <a:noFill/>
        </p:spPr>
        <p:txBody>
          <a:bodyPr wrap="square" rtlCol="0">
            <a:spAutoFit/>
          </a:bodyPr>
          <a:lstStyle/>
          <a:p>
            <a:pPr>
              <a:defRPr/>
            </a:pPr>
            <a:r>
              <a:rPr lang="de-DE" sz="2400">
                <a:solidFill>
                  <a:schemeClr val="bg2">
                    <a:lumMod val="50000"/>
                  </a:schemeClr>
                </a:solidFill>
                <a:latin typeface="Corbel"/>
              </a:rPr>
              <a:t>Trennungsgebo</a:t>
            </a:r>
            <a:r>
              <a:rPr lang="de-DE" sz="2400">
                <a:latin typeface="Corbel"/>
              </a:rPr>
              <a:t>t</a:t>
            </a:r>
            <a:endParaRPr/>
          </a:p>
        </p:txBody>
      </p:sp>
      <p:sp>
        <p:nvSpPr>
          <p:cNvPr id="10" name="Textfeld 9"/>
          <p:cNvSpPr txBox="1"/>
          <p:nvPr/>
        </p:nvSpPr>
        <p:spPr bwMode="auto">
          <a:xfrm>
            <a:off x="627185" y="5125998"/>
            <a:ext cx="3611636" cy="461665"/>
          </a:xfrm>
          <a:prstGeom prst="rect">
            <a:avLst/>
          </a:prstGeom>
          <a:noFill/>
        </p:spPr>
        <p:txBody>
          <a:bodyPr wrap="square" rtlCol="0">
            <a:spAutoFit/>
          </a:bodyPr>
          <a:lstStyle/>
          <a:p>
            <a:pPr>
              <a:defRPr/>
            </a:pPr>
            <a:r>
              <a:rPr lang="de-DE" sz="2400">
                <a:solidFill>
                  <a:schemeClr val="bg2">
                    <a:lumMod val="50000"/>
                  </a:schemeClr>
                </a:solidFill>
                <a:latin typeface="Corbel"/>
              </a:rPr>
              <a:t>Bargeldlose Zahlungen</a:t>
            </a:r>
            <a:endParaRPr/>
          </a:p>
        </p:txBody>
      </p:sp>
      <p:sp>
        <p:nvSpPr>
          <p:cNvPr id="15" name="Textfeld 14"/>
          <p:cNvSpPr txBox="1"/>
          <p:nvPr/>
        </p:nvSpPr>
        <p:spPr bwMode="auto">
          <a:xfrm>
            <a:off x="8147832" y="2731476"/>
            <a:ext cx="4325815" cy="1569660"/>
          </a:xfrm>
          <a:prstGeom prst="rect">
            <a:avLst/>
          </a:prstGeom>
          <a:noFill/>
        </p:spPr>
        <p:txBody>
          <a:bodyPr wrap="square" rtlCol="0">
            <a:spAutoFit/>
          </a:bodyPr>
          <a:lstStyle/>
          <a:p>
            <a:pPr>
              <a:defRPr/>
            </a:pPr>
            <a:r>
              <a:rPr lang="de-DE" sz="2400">
                <a:solidFill>
                  <a:schemeClr val="bg2">
                    <a:lumMod val="50000"/>
                  </a:schemeClr>
                </a:solidFill>
                <a:latin typeface="Corbel"/>
              </a:rPr>
              <a:t>Genehmigungspflichten:</a:t>
            </a:r>
            <a:endParaRPr/>
          </a:p>
          <a:p>
            <a:pPr marL="285750" indent="-285750">
              <a:buFontTx/>
              <a:buChar char="-"/>
              <a:defRPr/>
            </a:pPr>
            <a:r>
              <a:rPr lang="de-DE" sz="2400">
                <a:solidFill>
                  <a:schemeClr val="bg2">
                    <a:lumMod val="50000"/>
                  </a:schemeClr>
                </a:solidFill>
                <a:latin typeface="Corbel"/>
              </a:rPr>
              <a:t>Zahlungen ab 3.000 €</a:t>
            </a:r>
            <a:endParaRPr/>
          </a:p>
          <a:p>
            <a:pPr marL="285750" indent="-285750">
              <a:buFontTx/>
              <a:buChar char="-"/>
              <a:defRPr/>
            </a:pPr>
            <a:r>
              <a:rPr lang="de-DE" sz="2400">
                <a:solidFill>
                  <a:schemeClr val="bg2">
                    <a:lumMod val="50000"/>
                  </a:schemeClr>
                </a:solidFill>
                <a:latin typeface="Corbel"/>
              </a:rPr>
              <a:t>Grundstücksgeschäfte</a:t>
            </a:r>
            <a:endParaRPr/>
          </a:p>
          <a:p>
            <a:pPr marL="285750" indent="-285750">
              <a:buFontTx/>
              <a:buChar char="-"/>
              <a:defRPr/>
            </a:pPr>
            <a:r>
              <a:rPr lang="de-DE" sz="2400">
                <a:solidFill>
                  <a:schemeClr val="bg2">
                    <a:lumMod val="50000"/>
                  </a:schemeClr>
                </a:solidFill>
                <a:latin typeface="Corbel"/>
              </a:rPr>
              <a:t>Immobiliengeschäfte</a:t>
            </a:r>
            <a:endParaRPr/>
          </a:p>
        </p:txBody>
      </p:sp>
      <p:sp>
        <p:nvSpPr>
          <p:cNvPr id="18" name="Textfeld 17"/>
          <p:cNvSpPr txBox="1"/>
          <p:nvPr/>
        </p:nvSpPr>
        <p:spPr bwMode="auto">
          <a:xfrm>
            <a:off x="8077981" y="4756666"/>
            <a:ext cx="3924300" cy="830997"/>
          </a:xfrm>
          <a:prstGeom prst="rect">
            <a:avLst/>
          </a:prstGeom>
          <a:noFill/>
        </p:spPr>
        <p:txBody>
          <a:bodyPr wrap="square" rtlCol="0">
            <a:spAutoFit/>
          </a:bodyPr>
          <a:lstStyle/>
          <a:p>
            <a:pPr>
              <a:defRPr/>
            </a:pPr>
            <a:r>
              <a:rPr lang="de-DE" sz="2400">
                <a:solidFill>
                  <a:schemeClr val="bg2">
                    <a:lumMod val="50000"/>
                  </a:schemeClr>
                </a:solidFill>
                <a:latin typeface="Corbel"/>
              </a:rPr>
              <a:t>Vermögensanlage nur nach gesetzl. Vorgaben</a:t>
            </a:r>
            <a:endParaRPr/>
          </a:p>
        </p:txBody>
      </p:sp>
      <p:sp>
        <p:nvSpPr>
          <p:cNvPr id="19" name="Textfeld 18"/>
          <p:cNvSpPr txBox="1"/>
          <p:nvPr/>
        </p:nvSpPr>
        <p:spPr bwMode="auto">
          <a:xfrm>
            <a:off x="2283987" y="6109733"/>
            <a:ext cx="6991350" cy="461665"/>
          </a:xfrm>
          <a:prstGeom prst="rect">
            <a:avLst/>
          </a:prstGeom>
          <a:noFill/>
        </p:spPr>
        <p:txBody>
          <a:bodyPr wrap="square" rtlCol="0">
            <a:spAutoFit/>
          </a:bodyPr>
          <a:lstStyle/>
          <a:p>
            <a:pPr algn="ctr">
              <a:defRPr/>
            </a:pPr>
            <a:r>
              <a:rPr lang="de-DE" sz="2400" dirty="0">
                <a:solidFill>
                  <a:schemeClr val="bg2">
                    <a:lumMod val="50000"/>
                  </a:schemeClr>
                </a:solidFill>
                <a:latin typeface="Corbel"/>
              </a:rPr>
              <a:t>Anlagepflicht für nicht genutztes Vermögen</a:t>
            </a:r>
            <a:endParaRPr dirty="0"/>
          </a:p>
        </p:txBody>
      </p:sp>
      <p:pic>
        <p:nvPicPr>
          <p:cNvPr id="20" name="Grafik 19"/>
          <p:cNvPicPr>
            <a:picLocks noChangeAspect="1"/>
          </p:cNvPicPr>
          <p:nvPr/>
        </p:nvPicPr>
        <p:blipFill>
          <a:blip r:embed="rId4"/>
          <a:srcRect l="15613" t="17259" r="63169" b="59292"/>
          <a:stretch/>
        </p:blipFill>
        <p:spPr bwMode="auto">
          <a:xfrm>
            <a:off x="302945" y="2808144"/>
            <a:ext cx="324239" cy="358329"/>
          </a:xfrm>
          <a:prstGeom prst="rect">
            <a:avLst/>
          </a:prstGeom>
        </p:spPr>
      </p:pic>
      <p:pic>
        <p:nvPicPr>
          <p:cNvPr id="21" name="Grafik 20"/>
          <p:cNvPicPr>
            <a:picLocks noChangeAspect="1"/>
          </p:cNvPicPr>
          <p:nvPr/>
        </p:nvPicPr>
        <p:blipFill>
          <a:blip r:embed="rId4"/>
          <a:srcRect l="15613" t="17259" r="63169" b="59292"/>
          <a:stretch/>
        </p:blipFill>
        <p:spPr bwMode="auto">
          <a:xfrm>
            <a:off x="307862" y="3950275"/>
            <a:ext cx="324239" cy="358329"/>
          </a:xfrm>
          <a:prstGeom prst="rect">
            <a:avLst/>
          </a:prstGeom>
        </p:spPr>
      </p:pic>
      <p:pic>
        <p:nvPicPr>
          <p:cNvPr id="22" name="Grafik 21"/>
          <p:cNvPicPr>
            <a:picLocks noChangeAspect="1"/>
          </p:cNvPicPr>
          <p:nvPr/>
        </p:nvPicPr>
        <p:blipFill>
          <a:blip r:embed="rId4"/>
          <a:srcRect l="15613" t="17259" r="63169" b="59292"/>
          <a:stretch/>
        </p:blipFill>
        <p:spPr bwMode="auto">
          <a:xfrm>
            <a:off x="302944" y="5172164"/>
            <a:ext cx="324239" cy="358329"/>
          </a:xfrm>
          <a:prstGeom prst="rect">
            <a:avLst/>
          </a:prstGeom>
        </p:spPr>
      </p:pic>
      <p:pic>
        <p:nvPicPr>
          <p:cNvPr id="23" name="Grafik 22">
            <a:hlinkClick r:id="rId5" action="ppaction://hlinkfile"/>
          </p:cNvPr>
          <p:cNvPicPr>
            <a:picLocks noChangeAspect="1"/>
          </p:cNvPicPr>
          <p:nvPr/>
        </p:nvPicPr>
        <p:blipFill>
          <a:blip r:embed="rId4"/>
          <a:srcRect l="15613" t="17259" r="63169" b="59292"/>
          <a:stretch/>
        </p:blipFill>
        <p:spPr bwMode="auto">
          <a:xfrm>
            <a:off x="2592424" y="6161400"/>
            <a:ext cx="324239" cy="358329"/>
          </a:xfrm>
          <a:prstGeom prst="rect">
            <a:avLst/>
          </a:prstGeom>
        </p:spPr>
      </p:pic>
      <p:pic>
        <p:nvPicPr>
          <p:cNvPr id="24" name="Grafik 23"/>
          <p:cNvPicPr>
            <a:picLocks noChangeAspect="1"/>
          </p:cNvPicPr>
          <p:nvPr/>
        </p:nvPicPr>
        <p:blipFill>
          <a:blip r:embed="rId4"/>
          <a:srcRect l="15613" t="17259" r="63169" b="59292"/>
          <a:stretch/>
        </p:blipFill>
        <p:spPr bwMode="auto">
          <a:xfrm>
            <a:off x="7662595" y="2808144"/>
            <a:ext cx="324239" cy="358329"/>
          </a:xfrm>
          <a:prstGeom prst="rect">
            <a:avLst/>
          </a:prstGeom>
        </p:spPr>
      </p:pic>
      <p:pic>
        <p:nvPicPr>
          <p:cNvPr id="25" name="Grafik 24"/>
          <p:cNvPicPr>
            <a:picLocks noChangeAspect="1"/>
          </p:cNvPicPr>
          <p:nvPr/>
        </p:nvPicPr>
        <p:blipFill>
          <a:blip r:embed="rId4"/>
          <a:srcRect l="15613" t="17259" r="63169" b="59292"/>
          <a:stretch/>
        </p:blipFill>
        <p:spPr bwMode="auto">
          <a:xfrm>
            <a:off x="7662595" y="4813835"/>
            <a:ext cx="324239" cy="35832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latin typeface="Corbel"/>
              </a:rPr>
              <a:t>Bereiche der Notfallplanung</a:t>
            </a:r>
            <a:endParaRPr/>
          </a:p>
        </p:txBody>
      </p:sp>
      <p:sp>
        <p:nvSpPr>
          <p:cNvPr id="4" name="Textfeld 3"/>
          <p:cNvSpPr txBox="1"/>
          <p:nvPr/>
        </p:nvSpPr>
        <p:spPr bwMode="auto">
          <a:xfrm>
            <a:off x="627184" y="1048492"/>
            <a:ext cx="10937631" cy="584775"/>
          </a:xfrm>
          <a:prstGeom prst="rect">
            <a:avLst/>
          </a:prstGeom>
          <a:noFill/>
        </p:spPr>
        <p:txBody>
          <a:bodyPr wrap="square" rtlCol="0">
            <a:spAutoFit/>
          </a:bodyPr>
          <a:lstStyle/>
          <a:p>
            <a:pPr algn="ctr">
              <a:defRPr/>
            </a:pPr>
            <a:r>
              <a:rPr lang="de-DE" sz="3200">
                <a:solidFill>
                  <a:srgbClr val="85B919"/>
                </a:solidFill>
                <a:latin typeface="Corbel"/>
              </a:rPr>
              <a:t>Jetzt entscheiden und im Notfall sicher sein</a:t>
            </a:r>
            <a:endParaRPr/>
          </a:p>
        </p:txBody>
      </p:sp>
      <p:graphicFrame>
        <p:nvGraphicFramePr>
          <p:cNvPr id="11" name="Diagramm 10"/>
          <p:cNvGraphicFramePr>
            <a:graphicFrameLocks/>
          </p:cNvGraphicFramePr>
          <p:nvPr/>
        </p:nvGraphicFramePr>
        <p:xfrm>
          <a:off x="1907019" y="1799678"/>
          <a:ext cx="3310269" cy="150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m 13"/>
          <p:cNvGraphicFramePr>
            <a:graphicFrameLocks/>
          </p:cNvGraphicFramePr>
          <p:nvPr/>
        </p:nvGraphicFramePr>
        <p:xfrm>
          <a:off x="832292" y="3416649"/>
          <a:ext cx="3792281" cy="126817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m 14"/>
          <p:cNvGraphicFramePr>
            <a:graphicFrameLocks/>
          </p:cNvGraphicFramePr>
          <p:nvPr/>
        </p:nvGraphicFramePr>
        <p:xfrm>
          <a:off x="1907019" y="5093909"/>
          <a:ext cx="3666461" cy="126817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m 15"/>
          <p:cNvGraphicFramePr>
            <a:graphicFrameLocks/>
          </p:cNvGraphicFramePr>
          <p:nvPr/>
        </p:nvGraphicFramePr>
        <p:xfrm>
          <a:off x="6335483" y="5093910"/>
          <a:ext cx="3310270" cy="126817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m 16"/>
          <p:cNvGraphicFramePr>
            <a:graphicFrameLocks/>
          </p:cNvGraphicFramePr>
          <p:nvPr/>
        </p:nvGraphicFramePr>
        <p:xfrm>
          <a:off x="7482027" y="3416650"/>
          <a:ext cx="3457352" cy="1268179"/>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Diagramm 17"/>
          <p:cNvGraphicFramePr>
            <a:graphicFrameLocks/>
          </p:cNvGraphicFramePr>
          <p:nvPr/>
        </p:nvGraphicFramePr>
        <p:xfrm>
          <a:off x="6335483" y="1917399"/>
          <a:ext cx="3457352" cy="1268179"/>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sp>
        <p:nvSpPr>
          <p:cNvPr id="10" name="Stern: 7 Zacken 9">
            <a:extLst>
              <a:ext uri="{FF2B5EF4-FFF2-40B4-BE49-F238E27FC236}">
                <a16:creationId xmlns:a16="http://schemas.microsoft.com/office/drawing/2014/main" id="{B5997AF9-96DB-70C6-9350-9A4C0C327A56}"/>
              </a:ext>
            </a:extLst>
          </p:cNvPr>
          <p:cNvSpPr/>
          <p:nvPr/>
        </p:nvSpPr>
        <p:spPr>
          <a:xfrm>
            <a:off x="4097173" y="2916535"/>
            <a:ext cx="3144625" cy="2268405"/>
          </a:xfrm>
          <a:prstGeom prst="star7">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12" name="Textfeld 11">
            <a:extLst>
              <a:ext uri="{FF2B5EF4-FFF2-40B4-BE49-F238E27FC236}">
                <a16:creationId xmlns:a16="http://schemas.microsoft.com/office/drawing/2014/main" id="{B478A634-4203-6ED0-8E9B-797598BE3BB0}"/>
              </a:ext>
            </a:extLst>
          </p:cNvPr>
          <p:cNvSpPr txBox="1"/>
          <p:nvPr/>
        </p:nvSpPr>
        <p:spPr>
          <a:xfrm>
            <a:off x="4741205" y="3712380"/>
            <a:ext cx="2011769" cy="738664"/>
          </a:xfrm>
          <a:prstGeom prst="rect">
            <a:avLst/>
          </a:prstGeom>
          <a:noFill/>
        </p:spPr>
        <p:txBody>
          <a:bodyPr wrap="none" lIns="0" tIns="0" rIns="0" bIns="0" rtlCol="0">
            <a:spAutoFit/>
          </a:bodyPr>
          <a:lstStyle/>
          <a:p>
            <a:pPr algn="ctr"/>
            <a:r>
              <a:rPr lang="de-DE" sz="2400" b="1" dirty="0">
                <a:solidFill>
                  <a:schemeClr val="tx1">
                    <a:lumMod val="50000"/>
                    <a:lumOff val="50000"/>
                  </a:schemeClr>
                </a:solidFill>
                <a:latin typeface="Corbel" panose="020B0503020204020204" pitchFamily="34" charset="0"/>
              </a:rPr>
              <a:t>Bereiche der </a:t>
            </a:r>
          </a:p>
          <a:p>
            <a:pPr algn="ctr"/>
            <a:r>
              <a:rPr lang="de-DE" sz="2400" b="1" dirty="0">
                <a:solidFill>
                  <a:schemeClr val="tx1">
                    <a:lumMod val="50000"/>
                    <a:lumOff val="50000"/>
                  </a:schemeClr>
                </a:solidFill>
                <a:latin typeface="Corbel" panose="020B0503020204020204" pitchFamily="34" charset="0"/>
              </a:rPr>
              <a:t>Notfallplanung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9" name="Grafik 8"/>
          <p:cNvPicPr>
            <a:picLocks noChangeAspect="1"/>
          </p:cNvPicPr>
          <p:nvPr/>
        </p:nvPicPr>
        <p:blipFill>
          <a:blip r:embed="rId3"/>
          <a:stretch/>
        </p:blipFill>
        <p:spPr bwMode="auto">
          <a:xfrm>
            <a:off x="8370598" y="1505109"/>
            <a:ext cx="2015067" cy="2015067"/>
          </a:xfrm>
          <a:prstGeom prst="rect">
            <a:avLst/>
          </a:prstGeom>
        </p:spPr>
      </p:pic>
      <p:pic>
        <p:nvPicPr>
          <p:cNvPr id="7" name="Grafik 6"/>
          <p:cNvPicPr>
            <a:picLocks noChangeAspect="1"/>
          </p:cNvPicPr>
          <p:nvPr/>
        </p:nvPicPr>
        <p:blipFill>
          <a:blip r:embed="rId4"/>
          <a:stretch/>
        </p:blipFill>
        <p:spPr bwMode="auto">
          <a:xfrm>
            <a:off x="4505545" y="1424505"/>
            <a:ext cx="3043191" cy="2020711"/>
          </a:xfrm>
          <a:prstGeom prst="rect">
            <a:avLst/>
          </a:prstGeom>
        </p:spPr>
      </p:pic>
      <p:pic>
        <p:nvPicPr>
          <p:cNvPr id="5" name="Grafik 4"/>
          <p:cNvPicPr>
            <a:picLocks noChangeAspect="1"/>
          </p:cNvPicPr>
          <p:nvPr/>
        </p:nvPicPr>
        <p:blipFill>
          <a:blip r:embed="rId5"/>
          <a:stretch/>
        </p:blipFill>
        <p:spPr bwMode="auto">
          <a:xfrm>
            <a:off x="558800" y="1320059"/>
            <a:ext cx="3667345" cy="2385169"/>
          </a:xfrm>
          <a:prstGeom prst="rect">
            <a:avLst/>
          </a:prstGeom>
        </p:spPr>
      </p:pic>
      <p:sp>
        <p:nvSpPr>
          <p:cNvPr id="2" name="Titel 1"/>
          <p:cNvSpPr>
            <a:spLocks noGrp="1"/>
          </p:cNvSpPr>
          <p:nvPr>
            <p:ph type="title"/>
          </p:nvPr>
        </p:nvSpPr>
        <p:spPr bwMode="auto">
          <a:xfrm>
            <a:off x="351064" y="-7954"/>
            <a:ext cx="11307536" cy="1325563"/>
          </a:xfrm>
        </p:spPr>
        <p:txBody>
          <a:bodyPr/>
          <a:lstStyle/>
          <a:p>
            <a:pPr>
              <a:defRPr/>
            </a:pPr>
            <a:r>
              <a:rPr lang="de-DE">
                <a:solidFill>
                  <a:schemeClr val="bg2">
                    <a:lumMod val="50000"/>
                  </a:schemeClr>
                </a:solidFill>
                <a:latin typeface="Corbel"/>
              </a:rPr>
              <a:t>Die wichtigsten Bausteine der Notfallplanung – </a:t>
            </a:r>
            <a:br>
              <a:rPr lang="de-DE">
                <a:solidFill>
                  <a:schemeClr val="bg2">
                    <a:lumMod val="50000"/>
                  </a:schemeClr>
                </a:solidFill>
                <a:latin typeface="Corbel"/>
              </a:rPr>
            </a:br>
            <a:r>
              <a:rPr lang="de-DE">
                <a:solidFill>
                  <a:schemeClr val="bg2">
                    <a:lumMod val="50000"/>
                  </a:schemeClr>
                </a:solidFill>
                <a:latin typeface="Corbel"/>
              </a:rPr>
              <a:t>welcher wird wann benötigt?</a:t>
            </a:r>
          </a:p>
        </p:txBody>
      </p:sp>
      <p:sp>
        <p:nvSpPr>
          <p:cNvPr id="3" name="Pfeil: nach rechts 2"/>
          <p:cNvSpPr/>
          <p:nvPr/>
        </p:nvSpPr>
        <p:spPr bwMode="auto">
          <a:xfrm>
            <a:off x="558800" y="3358095"/>
            <a:ext cx="10299700" cy="242369"/>
          </a:xfrm>
          <a:prstGeom prst="rightArrow">
            <a:avLst>
              <a:gd name="adj1" fmla="val 50000"/>
              <a:gd name="adj2" fmla="val 50000"/>
            </a:avLst>
          </a:prstGeom>
          <a:solidFill>
            <a:srgbClr val="85B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grpSp>
        <p:nvGrpSpPr>
          <p:cNvPr id="6" name="Gruppieren 5"/>
          <p:cNvGrpSpPr/>
          <p:nvPr/>
        </p:nvGrpSpPr>
        <p:grpSpPr bwMode="auto">
          <a:xfrm>
            <a:off x="838200" y="3750788"/>
            <a:ext cx="3667345" cy="1348675"/>
            <a:chOff x="268242" y="263952"/>
            <a:chExt cx="2724577" cy="2182150"/>
          </a:xfrm>
          <a:solidFill>
            <a:schemeClr val="bg1"/>
          </a:solidFill>
        </p:grpSpPr>
        <p:sp>
          <p:nvSpPr>
            <p:cNvPr id="4" name="Rechteck 3"/>
            <p:cNvSpPr/>
            <p:nvPr/>
          </p:nvSpPr>
          <p:spPr bwMode="auto">
            <a:xfrm>
              <a:off x="282801" y="263952"/>
              <a:ext cx="2516957" cy="193249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a:solidFill>
                  <a:schemeClr val="tx1">
                    <a:lumMod val="50000"/>
                    <a:lumOff val="50000"/>
                  </a:schemeClr>
                </a:solidFill>
                <a:latin typeface="Corbel"/>
              </a:endParaRPr>
            </a:p>
          </p:txBody>
        </p:sp>
        <p:sp>
          <p:nvSpPr>
            <p:cNvPr id="13" name="Textfeld 12"/>
            <p:cNvSpPr txBox="1"/>
            <p:nvPr/>
          </p:nvSpPr>
          <p:spPr bwMode="auto">
            <a:xfrm>
              <a:off x="268242" y="304784"/>
              <a:ext cx="2724577" cy="2141318"/>
            </a:xfrm>
            <a:prstGeom prst="rect">
              <a:avLst/>
            </a:prstGeom>
            <a:grpFill/>
            <a:ln>
              <a:noFill/>
            </a:ln>
          </p:spPr>
          <p:txBody>
            <a:bodyPr wrap="square" rtlCol="0">
              <a:spAutoFit/>
            </a:bodyPr>
            <a:lstStyle/>
            <a:p>
              <a:pPr marL="285750" indent="-285750">
                <a:buFont typeface="Arial"/>
                <a:buChar char="•"/>
                <a:defRPr/>
              </a:pPr>
              <a:r>
                <a:rPr lang="de-DE" sz="2000">
                  <a:solidFill>
                    <a:schemeClr val="tx1">
                      <a:lumMod val="50000"/>
                      <a:lumOff val="50000"/>
                    </a:schemeClr>
                  </a:solidFill>
                  <a:latin typeface="Corbel"/>
                  <a:cs typeface="Arial"/>
                </a:rPr>
                <a:t>Vorsorgevollmacht</a:t>
              </a:r>
              <a:endParaRPr/>
            </a:p>
            <a:p>
              <a:pPr marL="285750" indent="-285750">
                <a:buFont typeface="Arial"/>
                <a:buChar char="•"/>
                <a:defRPr/>
              </a:pPr>
              <a:r>
                <a:rPr lang="de-DE" sz="2000">
                  <a:solidFill>
                    <a:schemeClr val="tx1">
                      <a:lumMod val="50000"/>
                      <a:lumOff val="50000"/>
                    </a:schemeClr>
                  </a:solidFill>
                  <a:latin typeface="Corbel"/>
                  <a:cs typeface="Arial"/>
                </a:rPr>
                <a:t>Unternehmervollmacht</a:t>
              </a:r>
            </a:p>
            <a:p>
              <a:pPr marL="285750" indent="-285750">
                <a:buFont typeface="Arial"/>
                <a:buChar char="•"/>
                <a:defRPr/>
              </a:pPr>
              <a:r>
                <a:rPr lang="de-DE" sz="2000">
                  <a:solidFill>
                    <a:schemeClr val="tx1">
                      <a:lumMod val="50000"/>
                      <a:lumOff val="50000"/>
                    </a:schemeClr>
                  </a:solidFill>
                  <a:latin typeface="Corbel"/>
                  <a:cs typeface="Arial"/>
                </a:rPr>
                <a:t>Sorgerechtsverfügung</a:t>
              </a:r>
              <a:endParaRPr/>
            </a:p>
            <a:p>
              <a:pPr>
                <a:defRPr/>
              </a:pPr>
              <a:r>
                <a:rPr lang="de-DE" sz="2000">
                  <a:solidFill>
                    <a:schemeClr val="tx1">
                      <a:lumMod val="50000"/>
                      <a:lumOff val="50000"/>
                    </a:schemeClr>
                  </a:solidFill>
                  <a:latin typeface="Corbel"/>
                  <a:cs typeface="Arial"/>
                </a:rPr>
                <a:t>      Haus- und  Großtierverfügung</a:t>
              </a:r>
            </a:p>
          </p:txBody>
        </p:sp>
      </p:grpSp>
      <p:grpSp>
        <p:nvGrpSpPr>
          <p:cNvPr id="18" name="Gruppieren 17"/>
          <p:cNvGrpSpPr/>
          <p:nvPr/>
        </p:nvGrpSpPr>
        <p:grpSpPr bwMode="auto">
          <a:xfrm>
            <a:off x="4544472" y="3717122"/>
            <a:ext cx="3004263" cy="862561"/>
            <a:chOff x="282801" y="263952"/>
            <a:chExt cx="2692008" cy="1932494"/>
          </a:xfrm>
          <a:solidFill>
            <a:schemeClr val="bg1"/>
          </a:solidFill>
        </p:grpSpPr>
        <p:sp>
          <p:nvSpPr>
            <p:cNvPr id="20" name="Rechteck 19"/>
            <p:cNvSpPr/>
            <p:nvPr/>
          </p:nvSpPr>
          <p:spPr bwMode="auto">
            <a:xfrm>
              <a:off x="282801" y="263952"/>
              <a:ext cx="2516957" cy="193249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a:solidFill>
                  <a:schemeClr val="tx1">
                    <a:lumMod val="50000"/>
                    <a:lumOff val="50000"/>
                  </a:schemeClr>
                </a:solidFill>
                <a:latin typeface="Corbel"/>
              </a:endParaRPr>
            </a:p>
          </p:txBody>
        </p:sp>
        <p:sp>
          <p:nvSpPr>
            <p:cNvPr id="21" name="Textfeld 20"/>
            <p:cNvSpPr txBox="1"/>
            <p:nvPr/>
          </p:nvSpPr>
          <p:spPr bwMode="auto">
            <a:xfrm>
              <a:off x="282801" y="402741"/>
              <a:ext cx="2692008" cy="896412"/>
            </a:xfrm>
            <a:prstGeom prst="rect">
              <a:avLst/>
            </a:prstGeom>
            <a:grpFill/>
            <a:ln>
              <a:noFill/>
            </a:ln>
          </p:spPr>
          <p:txBody>
            <a:bodyPr wrap="square" rtlCol="0">
              <a:spAutoFit/>
            </a:bodyPr>
            <a:lstStyle/>
            <a:p>
              <a:pPr marL="285750" indent="-285750">
                <a:buFont typeface="Arial"/>
                <a:buChar char="•"/>
                <a:defRPr/>
              </a:pPr>
              <a:r>
                <a:rPr lang="de-DE" sz="2000">
                  <a:solidFill>
                    <a:schemeClr val="tx1">
                      <a:lumMod val="50000"/>
                      <a:lumOff val="50000"/>
                    </a:schemeClr>
                  </a:solidFill>
                  <a:latin typeface="Corbel"/>
                  <a:cs typeface="Arial"/>
                </a:rPr>
                <a:t>Patientenverfügung</a:t>
              </a:r>
              <a:endParaRPr/>
            </a:p>
          </p:txBody>
        </p:sp>
      </p:grpSp>
      <p:grpSp>
        <p:nvGrpSpPr>
          <p:cNvPr id="23" name="Gruppieren 22"/>
          <p:cNvGrpSpPr/>
          <p:nvPr/>
        </p:nvGrpSpPr>
        <p:grpSpPr bwMode="auto">
          <a:xfrm>
            <a:off x="8343274" y="3708983"/>
            <a:ext cx="3086725" cy="1093887"/>
            <a:chOff x="275521" y="263952"/>
            <a:chExt cx="2524237" cy="2405372"/>
          </a:xfrm>
          <a:solidFill>
            <a:schemeClr val="bg1"/>
          </a:solidFill>
        </p:grpSpPr>
        <p:sp>
          <p:nvSpPr>
            <p:cNvPr id="24" name="Rechteck 23"/>
            <p:cNvSpPr/>
            <p:nvPr/>
          </p:nvSpPr>
          <p:spPr bwMode="auto">
            <a:xfrm>
              <a:off x="282801" y="263952"/>
              <a:ext cx="2516957" cy="193249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sz="2000">
                <a:solidFill>
                  <a:schemeClr val="tx1">
                    <a:lumMod val="50000"/>
                    <a:lumOff val="50000"/>
                  </a:schemeClr>
                </a:solidFill>
                <a:latin typeface="Corbel"/>
              </a:endParaRPr>
            </a:p>
          </p:txBody>
        </p:sp>
        <p:sp>
          <p:nvSpPr>
            <p:cNvPr id="25" name="Textfeld 24"/>
            <p:cNvSpPr txBox="1"/>
            <p:nvPr/>
          </p:nvSpPr>
          <p:spPr bwMode="auto">
            <a:xfrm>
              <a:off x="275521" y="435960"/>
              <a:ext cx="2516957" cy="2233364"/>
            </a:xfrm>
            <a:prstGeom prst="rect">
              <a:avLst/>
            </a:prstGeom>
            <a:grpFill/>
            <a:ln>
              <a:noFill/>
            </a:ln>
          </p:spPr>
          <p:txBody>
            <a:bodyPr wrap="square" rtlCol="0">
              <a:spAutoFit/>
            </a:bodyPr>
            <a:lstStyle/>
            <a:p>
              <a:pPr marL="285750" indent="-285750">
                <a:buFont typeface="Arial"/>
                <a:buChar char="•"/>
                <a:defRPr/>
              </a:pPr>
              <a:r>
                <a:rPr lang="de-DE" sz="2000">
                  <a:solidFill>
                    <a:schemeClr val="tx1">
                      <a:lumMod val="50000"/>
                      <a:lumOff val="50000"/>
                    </a:schemeClr>
                  </a:solidFill>
                  <a:latin typeface="Corbel"/>
                  <a:cs typeface="Arial"/>
                </a:rPr>
                <a:t>Testament</a:t>
              </a:r>
              <a:endParaRPr/>
            </a:p>
            <a:p>
              <a:pPr marL="285750" indent="-285750">
                <a:buFont typeface="Arial"/>
                <a:buChar char="•"/>
                <a:defRPr/>
              </a:pPr>
              <a:r>
                <a:rPr lang="de-DE" sz="2000">
                  <a:solidFill>
                    <a:schemeClr val="tx1">
                      <a:lumMod val="50000"/>
                      <a:lumOff val="50000"/>
                    </a:schemeClr>
                  </a:solidFill>
                  <a:latin typeface="Corbel"/>
                  <a:cs typeface="Arial"/>
                </a:rPr>
                <a:t>Bestattungsverfügung</a:t>
              </a:r>
              <a:endParaRPr/>
            </a:p>
            <a:p>
              <a:pPr marL="285750" indent="-285750">
                <a:buFont typeface="Arial"/>
                <a:buChar char="•"/>
                <a:defRPr/>
              </a:pPr>
              <a:r>
                <a:rPr lang="de-DE" sz="2000">
                  <a:solidFill>
                    <a:schemeClr val="tx1">
                      <a:lumMod val="50000"/>
                      <a:lumOff val="50000"/>
                    </a:schemeClr>
                  </a:solidFill>
                  <a:latin typeface="Corbel"/>
                  <a:cs typeface="Arial"/>
                </a:rPr>
                <a:t>Organspende</a:t>
              </a:r>
              <a:endParaRPr/>
            </a:p>
          </p:txBody>
        </p:sp>
      </p:grpSp>
      <p:pic>
        <p:nvPicPr>
          <p:cNvPr id="17" name="Grafik 16"/>
          <p:cNvPicPr>
            <a:picLocks noChangeAspect="1"/>
          </p:cNvPicPr>
          <p:nvPr/>
        </p:nvPicPr>
        <p:blipFill>
          <a:blip r:embed="rId6"/>
          <a:stretch/>
        </p:blipFill>
        <p:spPr bwMode="auto">
          <a:xfrm>
            <a:off x="857797" y="3894281"/>
            <a:ext cx="239164" cy="186016"/>
          </a:xfrm>
          <a:prstGeom prst="rect">
            <a:avLst/>
          </a:prstGeom>
          <a:solidFill>
            <a:schemeClr val="bg1"/>
          </a:solidFill>
          <a:ln>
            <a:noFill/>
          </a:ln>
        </p:spPr>
      </p:pic>
      <p:pic>
        <p:nvPicPr>
          <p:cNvPr id="19" name="Grafik 18"/>
          <p:cNvPicPr>
            <a:picLocks noChangeAspect="1"/>
          </p:cNvPicPr>
          <p:nvPr/>
        </p:nvPicPr>
        <p:blipFill>
          <a:blip r:embed="rId6"/>
          <a:stretch/>
        </p:blipFill>
        <p:spPr bwMode="auto">
          <a:xfrm>
            <a:off x="857797" y="4522068"/>
            <a:ext cx="239164" cy="186016"/>
          </a:xfrm>
          <a:prstGeom prst="rect">
            <a:avLst/>
          </a:prstGeom>
          <a:solidFill>
            <a:schemeClr val="bg1"/>
          </a:solidFill>
          <a:ln>
            <a:noFill/>
          </a:ln>
        </p:spPr>
      </p:pic>
      <p:pic>
        <p:nvPicPr>
          <p:cNvPr id="22" name="Grafik 21"/>
          <p:cNvPicPr>
            <a:picLocks noChangeAspect="1"/>
          </p:cNvPicPr>
          <p:nvPr/>
        </p:nvPicPr>
        <p:blipFill>
          <a:blip r:embed="rId6"/>
          <a:stretch/>
        </p:blipFill>
        <p:spPr bwMode="auto">
          <a:xfrm>
            <a:off x="857797" y="4796880"/>
            <a:ext cx="239164" cy="186016"/>
          </a:xfrm>
          <a:prstGeom prst="rect">
            <a:avLst/>
          </a:prstGeom>
          <a:solidFill>
            <a:schemeClr val="bg1"/>
          </a:solidFill>
          <a:ln>
            <a:noFill/>
          </a:ln>
        </p:spPr>
      </p:pic>
      <p:pic>
        <p:nvPicPr>
          <p:cNvPr id="26" name="Grafik 25"/>
          <p:cNvPicPr>
            <a:picLocks noChangeAspect="1"/>
          </p:cNvPicPr>
          <p:nvPr/>
        </p:nvPicPr>
        <p:blipFill>
          <a:blip r:embed="rId6"/>
          <a:stretch/>
        </p:blipFill>
        <p:spPr bwMode="auto">
          <a:xfrm>
            <a:off x="4601448" y="3902445"/>
            <a:ext cx="239164" cy="186016"/>
          </a:xfrm>
          <a:prstGeom prst="rect">
            <a:avLst/>
          </a:prstGeom>
          <a:solidFill>
            <a:schemeClr val="bg1"/>
          </a:solidFill>
          <a:ln>
            <a:noFill/>
          </a:ln>
        </p:spPr>
      </p:pic>
      <p:pic>
        <p:nvPicPr>
          <p:cNvPr id="28" name="Grafik 27"/>
          <p:cNvPicPr>
            <a:picLocks noChangeAspect="1"/>
          </p:cNvPicPr>
          <p:nvPr/>
        </p:nvPicPr>
        <p:blipFill>
          <a:blip r:embed="rId6"/>
          <a:stretch/>
        </p:blipFill>
        <p:spPr bwMode="auto">
          <a:xfrm>
            <a:off x="8370598" y="3899696"/>
            <a:ext cx="239164" cy="186016"/>
          </a:xfrm>
          <a:prstGeom prst="rect">
            <a:avLst/>
          </a:prstGeom>
          <a:solidFill>
            <a:schemeClr val="bg1"/>
          </a:solidFill>
          <a:ln>
            <a:noFill/>
          </a:ln>
        </p:spPr>
      </p:pic>
      <p:pic>
        <p:nvPicPr>
          <p:cNvPr id="29" name="Grafik 28"/>
          <p:cNvPicPr>
            <a:picLocks noChangeAspect="1"/>
          </p:cNvPicPr>
          <p:nvPr/>
        </p:nvPicPr>
        <p:blipFill>
          <a:blip r:embed="rId6"/>
          <a:stretch/>
        </p:blipFill>
        <p:spPr bwMode="auto">
          <a:xfrm>
            <a:off x="8370598" y="4525188"/>
            <a:ext cx="239164" cy="186016"/>
          </a:xfrm>
          <a:prstGeom prst="rect">
            <a:avLst/>
          </a:prstGeom>
          <a:solidFill>
            <a:schemeClr val="bg1"/>
          </a:solidFill>
          <a:ln>
            <a:noFill/>
          </a:ln>
        </p:spPr>
      </p:pic>
      <p:pic>
        <p:nvPicPr>
          <p:cNvPr id="30" name="Grafik 29"/>
          <p:cNvPicPr>
            <a:picLocks noChangeAspect="1"/>
          </p:cNvPicPr>
          <p:nvPr/>
        </p:nvPicPr>
        <p:blipFill>
          <a:blip r:embed="rId6"/>
          <a:stretch/>
        </p:blipFill>
        <p:spPr bwMode="auto">
          <a:xfrm>
            <a:off x="8370598" y="4217236"/>
            <a:ext cx="239164" cy="186016"/>
          </a:xfrm>
          <a:prstGeom prst="rect">
            <a:avLst/>
          </a:prstGeom>
          <a:solidFill>
            <a:schemeClr val="bg1"/>
          </a:solidFill>
          <a:ln>
            <a:noFill/>
          </a:ln>
        </p:spPr>
      </p:pic>
      <p:pic>
        <p:nvPicPr>
          <p:cNvPr id="32" name="Grafik 31"/>
          <p:cNvPicPr>
            <a:picLocks noChangeAspect="1"/>
          </p:cNvPicPr>
          <p:nvPr/>
        </p:nvPicPr>
        <p:blipFill>
          <a:blip r:embed="rId6"/>
          <a:stretch/>
        </p:blipFill>
        <p:spPr bwMode="auto">
          <a:xfrm>
            <a:off x="868907" y="4190871"/>
            <a:ext cx="239164" cy="186016"/>
          </a:xfrm>
          <a:prstGeom prst="rect">
            <a:avLst/>
          </a:prstGeom>
          <a:solidFill>
            <a:schemeClr val="bg1"/>
          </a:solidFill>
          <a:ln>
            <a:noFill/>
          </a:ln>
        </p:spPr>
      </p:pic>
      <p:sp>
        <p:nvSpPr>
          <p:cNvPr id="8" name="Textfeld 7"/>
          <p:cNvSpPr txBox="1"/>
          <p:nvPr/>
        </p:nvSpPr>
        <p:spPr bwMode="auto">
          <a:xfrm>
            <a:off x="2071652" y="5276149"/>
            <a:ext cx="1905650" cy="523220"/>
          </a:xfrm>
          <a:prstGeom prst="rect">
            <a:avLst/>
          </a:prstGeom>
          <a:noFill/>
        </p:spPr>
        <p:txBody>
          <a:bodyPr wrap="none" rtlCol="0">
            <a:spAutoFit/>
          </a:bodyPr>
          <a:lstStyle/>
          <a:p>
            <a:pPr>
              <a:defRPr/>
            </a:pPr>
            <a:r>
              <a:rPr lang="de-DE" sz="2800" dirty="0">
                <a:solidFill>
                  <a:srgbClr val="85B919"/>
                </a:solidFill>
                <a:latin typeface="Corbel"/>
              </a:rPr>
              <a:t>Täglich 700 </a:t>
            </a:r>
          </a:p>
        </p:txBody>
      </p:sp>
      <p:sp>
        <p:nvSpPr>
          <p:cNvPr id="33" name="Textfeld 32"/>
          <p:cNvSpPr txBox="1"/>
          <p:nvPr/>
        </p:nvSpPr>
        <p:spPr bwMode="auto">
          <a:xfrm>
            <a:off x="8343191" y="5253678"/>
            <a:ext cx="2141292" cy="523220"/>
          </a:xfrm>
          <a:prstGeom prst="rect">
            <a:avLst/>
          </a:prstGeom>
          <a:noFill/>
        </p:spPr>
        <p:txBody>
          <a:bodyPr wrap="none" rtlCol="0">
            <a:spAutoFit/>
          </a:bodyPr>
          <a:lstStyle/>
          <a:p>
            <a:pPr>
              <a:defRPr/>
            </a:pPr>
            <a:r>
              <a:rPr lang="de-DE" sz="2800" dirty="0">
                <a:solidFill>
                  <a:srgbClr val="85B919"/>
                </a:solidFill>
                <a:latin typeface="Corbel"/>
              </a:rPr>
              <a:t>Täglich 2.800</a:t>
            </a:r>
          </a:p>
        </p:txBody>
      </p:sp>
      <p:sp>
        <p:nvSpPr>
          <p:cNvPr id="10" name="Textfeld 9"/>
          <p:cNvSpPr txBox="1"/>
          <p:nvPr/>
        </p:nvSpPr>
        <p:spPr bwMode="auto">
          <a:xfrm>
            <a:off x="3531602" y="6008559"/>
            <a:ext cx="4519186" cy="523220"/>
          </a:xfrm>
          <a:prstGeom prst="rect">
            <a:avLst/>
          </a:prstGeom>
          <a:noFill/>
        </p:spPr>
        <p:txBody>
          <a:bodyPr wrap="none" rtlCol="0">
            <a:spAutoFit/>
          </a:bodyPr>
          <a:lstStyle/>
          <a:p>
            <a:pPr>
              <a:defRPr/>
            </a:pPr>
            <a:r>
              <a:rPr lang="de-DE" sz="2800" dirty="0">
                <a:solidFill>
                  <a:srgbClr val="85B919"/>
                </a:solidFill>
                <a:latin typeface="Corbel"/>
              </a:rPr>
              <a:t> 1.300.000 Menschen jährlich </a:t>
            </a:r>
          </a:p>
        </p:txBody>
      </p:sp>
      <p:cxnSp>
        <p:nvCxnSpPr>
          <p:cNvPr id="12" name="Gerader Verbinder 11"/>
          <p:cNvCxnSpPr/>
          <p:nvPr/>
        </p:nvCxnSpPr>
        <p:spPr>
          <a:xfrm>
            <a:off x="558800" y="2769577"/>
            <a:ext cx="0" cy="1529861"/>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3" grpId="0"/>
      <p:bldP spid="10"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2615</Words>
  <Application>Microsoft Office PowerPoint</Application>
  <DocSecurity>0</DocSecurity>
  <PresentationFormat>Breitbild</PresentationFormat>
  <Paragraphs>418</Paragraphs>
  <Slides>44</Slides>
  <Notes>25</Notes>
  <HiddenSlides>14</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44</vt:i4>
      </vt:variant>
    </vt:vector>
  </HeadingPairs>
  <TitlesOfParts>
    <vt:vector size="56" baseType="lpstr">
      <vt:lpstr>Aptos</vt:lpstr>
      <vt:lpstr>Arial</vt:lpstr>
      <vt:lpstr>Arial Narrow</vt:lpstr>
      <vt:lpstr>Bell MT</vt:lpstr>
      <vt:lpstr>Calibri</vt:lpstr>
      <vt:lpstr>Calibri Light</vt:lpstr>
      <vt:lpstr>Cooper Black</vt:lpstr>
      <vt:lpstr>Corbel</vt:lpstr>
      <vt:lpstr>Lucida Calligraphy</vt:lpstr>
      <vt:lpstr>Times New Roman</vt:lpstr>
      <vt:lpstr>Wingdings</vt:lpstr>
      <vt:lpstr>Office</vt:lpstr>
      <vt:lpstr>HERZLICH WILLKOMMEN ZUM HEUTIGEN WEBINAR</vt:lpstr>
      <vt:lpstr>Wozu Notfallplanung?</vt:lpstr>
      <vt:lpstr>Geschäftsunfähigkeiten</vt:lpstr>
      <vt:lpstr>Geschäftsunfähigkeiten</vt:lpstr>
      <vt:lpstr>Geschäftsunfähigkeiten</vt:lpstr>
      <vt:lpstr>Geschäftsunfähigkeiten</vt:lpstr>
      <vt:lpstr>Geschäftsunfähigkeiten</vt:lpstr>
      <vt:lpstr>Bereiche der Notfallplanung</vt:lpstr>
      <vt:lpstr>Die wichtigsten Bausteine der Notfallplanung –  welcher wird wann benötigt?</vt:lpstr>
      <vt:lpstr>PowerPoint-Präsentation</vt:lpstr>
      <vt:lpstr>Zusammenfassung: Die Nutzen der privaten und unternehmerischen Notfallplanung</vt:lpstr>
      <vt:lpstr>Wichtige Grundlagen</vt:lpstr>
      <vt:lpstr>Mehr Sicherheit im Notfall</vt:lpstr>
      <vt:lpstr>Ihre private und unternehmerische Notfallplanung</vt:lpstr>
      <vt:lpstr>Mehr Sicherheit im Notfall</vt:lpstr>
      <vt:lpstr>Die Lösung: Mehr Sicherheit im Notfall</vt:lpstr>
      <vt:lpstr>Vorsorge für den Ernstfall – einfach und zuverlässig </vt:lpstr>
      <vt:lpstr>Vorsorge für den Ernstfall – einfach und zuverlässig </vt:lpstr>
      <vt:lpstr>Ihre Fragen</vt:lpstr>
      <vt:lpstr>PowerPoint-Präsentation</vt:lpstr>
      <vt:lpstr>PowerPoint-Präsentation</vt:lpstr>
      <vt:lpstr>PowerPoint-Präsentation</vt:lpstr>
      <vt:lpstr>PowerPoint-Präsentation</vt:lpstr>
      <vt:lpstr>Vorsorge für den Ernstfall – einfach und zuverlässig </vt:lpstr>
      <vt:lpstr>Vorsorge für den Ernstfall – einfach und zuverlässig </vt:lpstr>
      <vt:lpstr>Vorsorge für den Ernstfall – einfach und zuverlässig </vt:lpstr>
      <vt:lpstr>Vorsorge für den Ernstfall – einfach und zuverlässig </vt:lpstr>
      <vt:lpstr>Vorsorge für den Ernstfall – einfach und zuverlässig </vt:lpstr>
      <vt:lpstr>Ihre Fragen</vt:lpstr>
      <vt:lpstr>Vorsorge für den Ernstfall – einfach und zuverlässig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Aron Gutberlet</dc:creator>
  <cp:lastModifiedBy>Rene Schneider</cp:lastModifiedBy>
  <cp:revision>253</cp:revision>
  <cp:lastPrinted>2024-03-13T09:38:00Z</cp:lastPrinted>
  <dcterms:created xsi:type="dcterms:W3CDTF">2023-07-31T06:59:15Z</dcterms:created>
  <dcterms:modified xsi:type="dcterms:W3CDTF">2026-04-09T07:47:35Z</dcterms:modified>
  <dc:identifier/>
  <dc:language/>
  <cp:version/>
</cp:coreProperties>
</file>